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9" r:id="rId3"/>
    <p:sldId id="407" r:id="rId4"/>
    <p:sldId id="327" r:id="rId5"/>
    <p:sldId id="268" r:id="rId6"/>
    <p:sldId id="403" r:id="rId7"/>
    <p:sldId id="406" r:id="rId8"/>
    <p:sldId id="404" r:id="rId9"/>
    <p:sldId id="363" r:id="rId10"/>
    <p:sldId id="364" r:id="rId11"/>
    <p:sldId id="365" r:id="rId12"/>
    <p:sldId id="366" r:id="rId13"/>
    <p:sldId id="367" r:id="rId14"/>
    <p:sldId id="368" r:id="rId15"/>
    <p:sldId id="369" r:id="rId16"/>
    <p:sldId id="370" r:id="rId17"/>
    <p:sldId id="372" r:id="rId18"/>
    <p:sldId id="371" r:id="rId19"/>
    <p:sldId id="410" r:id="rId20"/>
    <p:sldId id="411" r:id="rId21"/>
    <p:sldId id="412" r:id="rId22"/>
    <p:sldId id="413" r:id="rId23"/>
    <p:sldId id="414" r:id="rId24"/>
    <p:sldId id="415" r:id="rId25"/>
    <p:sldId id="416" r:id="rId26"/>
    <p:sldId id="417" r:id="rId27"/>
    <p:sldId id="317" r:id="rId28"/>
    <p:sldId id="323" r:id="rId29"/>
    <p:sldId id="397" r:id="rId30"/>
    <p:sldId id="260" r:id="rId31"/>
    <p:sldId id="262" r:id="rId32"/>
    <p:sldId id="279" r:id="rId33"/>
    <p:sldId id="326" r:id="rId3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52A"/>
    <a:srgbClr val="006F7E"/>
    <a:srgbClr val="858585"/>
    <a:srgbClr val="008192"/>
    <a:srgbClr val="00BCD4"/>
    <a:srgbClr val="193441"/>
    <a:srgbClr val="006264"/>
    <a:srgbClr val="008F92"/>
    <a:srgbClr val="007F82"/>
    <a:srgbClr val="009E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Estilo Claro 2 - Ênfase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91" autoAdjust="0"/>
    <p:restoredTop sz="94660"/>
  </p:normalViewPr>
  <p:slideViewPr>
    <p:cSldViewPr snapToGrid="0">
      <p:cViewPr varScale="1">
        <p:scale>
          <a:sx n="84" d="100"/>
          <a:sy n="84" d="100"/>
        </p:scale>
        <p:origin x="102" y="22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B17FD3-D1D7-427E-BB2B-8F7B85E6A612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586240-579B-4906-84B4-17BB80C589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2058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9" name="Google Shape;511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20" name="Google Shape;512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2" name="Google Shape;531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13" name="Google Shape;531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C61E4E-80C0-40B0-B9A1-F002828365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B64AA1F-43AB-4A75-A6AC-A0B7629C40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B727327-E6DB-488A-AD56-BCBDD1E5C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56BD0-2919-41B2-9C62-5B0470B7F802}" type="datetimeFigureOut">
              <a:rPr lang="pt-BR" smtClean="0"/>
              <a:t>04/11/2021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C33B358-CA48-4C42-810B-B0ACD5A06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1176A9F-3B52-4505-8D3F-A069D9C7C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BA31B-2B34-4E06-949D-F0B77455A86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54758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55F3E0-38C2-49EA-8408-4ABB6ACC6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8C35F25-3AAC-4A4D-B8EB-A47D82143B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3DB6A69-289E-4B24-95FA-7B9433BD0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56BD0-2919-41B2-9C62-5B0470B7F802}" type="datetimeFigureOut">
              <a:rPr lang="pt-BR" smtClean="0"/>
              <a:t>04/11/2021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4C4924-89A0-428C-B936-71E085907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117935-4AA5-41FD-8E1B-91C9A08D2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BA31B-2B34-4E06-949D-F0B77455A86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32068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1548624-5F48-4405-99E8-8470001582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CD1AB1B-5821-48AA-A571-F5159A8840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CF7F29-A5BC-43B1-A0C1-B50458260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56BD0-2919-41B2-9C62-5B0470B7F802}" type="datetimeFigureOut">
              <a:rPr lang="pt-BR" smtClean="0"/>
              <a:t>04/11/2021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9B90F85-CF14-4D5C-8566-394160B39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727F3DA-F4C2-4FCF-896E-B3BEE7134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BA31B-2B34-4E06-949D-F0B77455A86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6585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1060400" y="517533"/>
            <a:ext cx="10071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733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55505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3 column slide">
  <p:cSld name="Title &amp; 3 column slid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1060597" y="2847867"/>
            <a:ext cx="3144400" cy="6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sz="24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title" idx="2"/>
          </p:nvPr>
        </p:nvSpPr>
        <p:spPr>
          <a:xfrm>
            <a:off x="1060400" y="3509867"/>
            <a:ext cx="3144400" cy="3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2133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 idx="3"/>
          </p:nvPr>
        </p:nvSpPr>
        <p:spPr>
          <a:xfrm>
            <a:off x="4724948" y="2847867"/>
            <a:ext cx="3144400" cy="6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sz="24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title" idx="4"/>
          </p:nvPr>
        </p:nvSpPr>
        <p:spPr>
          <a:xfrm>
            <a:off x="4724851" y="3509867"/>
            <a:ext cx="3144400" cy="3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2133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 idx="5"/>
          </p:nvPr>
        </p:nvSpPr>
        <p:spPr>
          <a:xfrm>
            <a:off x="8389397" y="2847867"/>
            <a:ext cx="3144400" cy="6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sz="24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title" idx="6"/>
          </p:nvPr>
        </p:nvSpPr>
        <p:spPr>
          <a:xfrm>
            <a:off x="8389300" y="3509867"/>
            <a:ext cx="3144400" cy="3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2133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cxnSp>
        <p:nvCxnSpPr>
          <p:cNvPr id="43" name="Google Shape;43;p8"/>
          <p:cNvCxnSpPr/>
          <p:nvPr/>
        </p:nvCxnSpPr>
        <p:spPr>
          <a:xfrm>
            <a:off x="4484039" y="3257792"/>
            <a:ext cx="0" cy="18548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" name="Google Shape;44;p8"/>
          <p:cNvCxnSpPr/>
          <p:nvPr/>
        </p:nvCxnSpPr>
        <p:spPr>
          <a:xfrm>
            <a:off x="8110064" y="3257792"/>
            <a:ext cx="0" cy="18548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8"/>
          <p:cNvSpPr txBox="1">
            <a:spLocks noGrp="1"/>
          </p:cNvSpPr>
          <p:nvPr>
            <p:ph type="title" idx="7"/>
          </p:nvPr>
        </p:nvSpPr>
        <p:spPr>
          <a:xfrm>
            <a:off x="1603900" y="622167"/>
            <a:ext cx="8984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3000"/>
              <a:buFont typeface="Roboto"/>
              <a:buNone/>
              <a:defRPr sz="40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26731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 slide">
  <p:cSld name="Title and sub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90233" y="550900"/>
            <a:ext cx="11604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2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 idx="2"/>
          </p:nvPr>
        </p:nvSpPr>
        <p:spPr>
          <a:xfrm>
            <a:off x="490233" y="1212900"/>
            <a:ext cx="10071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2600"/>
              <a:buNone/>
              <a:defRPr sz="2667">
                <a:solidFill>
                  <a:srgbClr val="A0A0A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4338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images &amp; two column">
  <p:cSld name="Slide with images &amp; two column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503000" y="3645867"/>
            <a:ext cx="50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67">
                <a:solidFill>
                  <a:srgbClr val="19344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67">
                <a:solidFill>
                  <a:srgbClr val="19344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67">
                <a:solidFill>
                  <a:srgbClr val="19344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67">
                <a:solidFill>
                  <a:srgbClr val="19344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67">
                <a:solidFill>
                  <a:srgbClr val="19344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67">
                <a:solidFill>
                  <a:srgbClr val="19344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67">
                <a:solidFill>
                  <a:srgbClr val="19344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67">
                <a:solidFill>
                  <a:srgbClr val="19344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67">
                <a:solidFill>
                  <a:srgbClr val="19344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title" idx="2"/>
          </p:nvPr>
        </p:nvSpPr>
        <p:spPr>
          <a:xfrm>
            <a:off x="6599000" y="3645867"/>
            <a:ext cx="50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67">
                <a:solidFill>
                  <a:srgbClr val="19344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67">
                <a:solidFill>
                  <a:srgbClr val="19344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67">
                <a:solidFill>
                  <a:srgbClr val="19344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67">
                <a:solidFill>
                  <a:srgbClr val="19344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67">
                <a:solidFill>
                  <a:srgbClr val="19344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67">
                <a:solidFill>
                  <a:srgbClr val="19344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67">
                <a:solidFill>
                  <a:srgbClr val="19344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67">
                <a:solidFill>
                  <a:srgbClr val="19344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67">
                <a:solidFill>
                  <a:srgbClr val="19344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title" idx="3"/>
          </p:nvPr>
        </p:nvSpPr>
        <p:spPr>
          <a:xfrm>
            <a:off x="899800" y="4617700"/>
            <a:ext cx="4296400" cy="1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867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title" idx="4"/>
          </p:nvPr>
        </p:nvSpPr>
        <p:spPr>
          <a:xfrm>
            <a:off x="6995800" y="4617700"/>
            <a:ext cx="4296400" cy="1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867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cxnSp>
        <p:nvCxnSpPr>
          <p:cNvPr id="122" name="Google Shape;122;p22"/>
          <p:cNvCxnSpPr/>
          <p:nvPr/>
        </p:nvCxnSpPr>
        <p:spPr>
          <a:xfrm>
            <a:off x="6111833" y="3662867"/>
            <a:ext cx="0" cy="25056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565016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6FE6E6-E452-48C5-8B5A-340CBFA6E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EFF5A9C-CCDB-4080-B216-5D6EF822B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C7C12D2-AAEF-4ECD-A7BE-0465D2456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56BD0-2919-41B2-9C62-5B0470B7F802}" type="datetimeFigureOut">
              <a:rPr lang="pt-BR" smtClean="0"/>
              <a:t>04/11/2021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B4DF370-4F57-42FF-A256-4E72AADDB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0513F7-6914-43AB-B8F8-39A16B8A5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BA31B-2B34-4E06-949D-F0B77455A86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61397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03E3BE-DB6A-41FC-9600-2C179213A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2B48A9A-8D99-4DE3-A8B5-3E1ACE3DA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1061198-51B1-4F60-8EB7-7ED163FC5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56BD0-2919-41B2-9C62-5B0470B7F802}" type="datetimeFigureOut">
              <a:rPr lang="pt-BR" smtClean="0"/>
              <a:t>04/11/2021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8AD6F0-5B68-4006-A5E2-B6BE1909A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D47047-8CF8-4F75-87AF-6FE2E58B5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BA31B-2B34-4E06-949D-F0B77455A86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7710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BA2739-5A3C-46E0-9C87-946D34EDA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976CD7-6685-4AFF-88FF-709CF64CB3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DE3E06C-901B-45F0-95C6-DEB31E7A9F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80652EB-CAD2-4753-9A1F-C54D6E4DB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56BD0-2919-41B2-9C62-5B0470B7F802}" type="datetimeFigureOut">
              <a:rPr lang="pt-BR" smtClean="0"/>
              <a:t>04/11/2021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BCB4EF0-016C-4559-BD84-45330F92B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0BD3FE5-2AC0-4CB2-BDF1-BAF4ED724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BA31B-2B34-4E06-949D-F0B77455A86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6281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6BB155-5E57-493A-BF3D-AA8B7A7EF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8BEEA0A-136E-4494-BEF3-5EB0BEB84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52C15CA-EF1A-4A24-BFC2-F344A1E0B6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0C8F14C-EA7D-4B3E-97A6-7BC7E004BC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7CB678F-8298-426C-A2ED-2210CE461F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E2EF6A8-2E16-4994-BD47-089EDBB6B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56BD0-2919-41B2-9C62-5B0470B7F802}" type="datetimeFigureOut">
              <a:rPr lang="pt-BR" smtClean="0"/>
              <a:t>04/11/2021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967E969-C014-49A5-AD97-5B1D2E61A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6CE1A7F-29C8-4669-AB57-6CA81435D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BA31B-2B34-4E06-949D-F0B77455A86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1788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2E91B3-1265-4275-BE29-F16CE3D4E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9EA595F-2F95-426B-864D-C895D7BB0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56BD0-2919-41B2-9C62-5B0470B7F802}" type="datetimeFigureOut">
              <a:rPr lang="pt-BR" smtClean="0"/>
              <a:t>04/11/2021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41424F1-2708-47D4-9B20-8F9286D54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089EE39-69DD-4F0C-89F8-BA70007EF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BA31B-2B34-4E06-949D-F0B77455A86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6833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563EF2B-4CBA-4918-8C81-F1DD75FD5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56BD0-2919-41B2-9C62-5B0470B7F802}" type="datetimeFigureOut">
              <a:rPr lang="pt-BR" smtClean="0"/>
              <a:t>04/11/2021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78432-994F-4A42-8B09-5F723D00E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A2BBC9E-C699-475E-A497-7F3FDC619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BA31B-2B34-4E06-949D-F0B77455A86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2007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6D75DA-8750-451C-BB5A-66FAA7808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6B6EC5-514E-4551-90C7-799ED4D47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BAD54A4-1631-410D-B297-E5897A5DF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343C00C-3F34-469B-BD56-C52089B85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56BD0-2919-41B2-9C62-5B0470B7F802}" type="datetimeFigureOut">
              <a:rPr lang="pt-BR" smtClean="0"/>
              <a:t>04/11/2021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FF99404-0746-440A-ADB9-80D385B46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60C0E84-CF67-4A1D-ADEF-8227FC6C2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BA31B-2B34-4E06-949D-F0B77455A86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53026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365243-A382-4AFE-B3F7-6BED85ADB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AB7D390-7476-4EBB-B40C-67D7ADDC30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DB5A21B-5525-41CC-A384-DFE1FC11F8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C63AB42-FF64-4612-AE6E-7D3E48A9D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56BD0-2919-41B2-9C62-5B0470B7F802}" type="datetimeFigureOut">
              <a:rPr lang="pt-BR" smtClean="0"/>
              <a:t>04/11/2021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2D74C30-643A-4941-95B7-E489204B6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4A66260-08B0-4DC2-B7BA-2823DCE80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BA31B-2B34-4E06-949D-F0B77455A86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4470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F309603-8B54-46F1-B8E0-139C559B7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160E70E-E344-4AB4-BE82-2546AF9B2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06AB35-3918-49FC-8217-23F175CBB6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56BD0-2919-41B2-9C62-5B0470B7F802}" type="datetimeFigureOut">
              <a:rPr lang="pt-BR" smtClean="0"/>
              <a:t>04/11/2021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04F668A-ED2E-4BB4-ABE5-92C2E246F4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F1B1DB-933C-423E-BAEF-1667087BC9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BA31B-2B34-4E06-949D-F0B77455A86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81277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66" r:id="rId13"/>
    <p:sldLayoutId id="2147483667" r:id="rId14"/>
    <p:sldLayoutId id="2147483668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dpi.com/1420-3049/26/12/3506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.png"/><Relationship Id="rId4" Type="http://schemas.openxmlformats.org/officeDocument/2006/relationships/image" Target="../media/image26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E635B4-5569-4C80-BE9A-F6E904BF72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726847"/>
            <a:ext cx="9144000" cy="2235791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006F7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Cardio Catch Diseases</a:t>
            </a:r>
            <a:br>
              <a:rPr lang="en-US" b="1" dirty="0">
                <a:solidFill>
                  <a:srgbClr val="006F7E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4000" b="1" dirty="0">
                <a:solidFill>
                  <a:srgbClr val="006F7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Henrique Issamu Umeda - 2021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9D57090-28E8-411A-B407-671F80CC2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244" y="457335"/>
            <a:ext cx="3269512" cy="326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00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71133B7-8355-4420-AA62-7ADCC4F2E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5702" y="5767255"/>
            <a:ext cx="946298" cy="946298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D6C59F-4CB5-4A6C-B70C-F70CEF218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25" y="0"/>
            <a:ext cx="92757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646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E635B4-5569-4C80-BE9A-F6E904BF72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997200"/>
            <a:ext cx="12192000" cy="863600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 anchor="ctr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Smoking</a:t>
            </a:r>
          </a:p>
        </p:txBody>
      </p:sp>
    </p:spTree>
    <p:extLst>
      <p:ext uri="{BB962C8B-B14F-4D97-AF65-F5344CB8AC3E}">
        <p14:creationId xmlns:p14="http://schemas.microsoft.com/office/powerpoint/2010/main" val="2448439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AA00B06-4B5C-4506-AF97-00ACE7B4A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5702" y="5767255"/>
            <a:ext cx="946298" cy="946298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7FDAC0D8-6DF3-4C6F-BCDE-46788FD01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25" y="0"/>
            <a:ext cx="92757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669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E635B4-5569-4C80-BE9A-F6E904BF72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997200"/>
            <a:ext cx="12192000" cy="863600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 anchor="ctr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Dyslipidemia </a:t>
            </a:r>
            <a:b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(Cholesterol)</a:t>
            </a:r>
          </a:p>
        </p:txBody>
      </p:sp>
    </p:spTree>
    <p:extLst>
      <p:ext uri="{BB962C8B-B14F-4D97-AF65-F5344CB8AC3E}">
        <p14:creationId xmlns:p14="http://schemas.microsoft.com/office/powerpoint/2010/main" val="3475365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BA3E43D-868F-4D74-A294-B9FFC662E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25" y="0"/>
            <a:ext cx="92757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B62F67B-4311-488D-8438-84A6A804A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5702" y="5767255"/>
            <a:ext cx="946298" cy="946298"/>
          </a:xfrm>
          <a:prstGeom prst="rect">
            <a:avLst/>
          </a:prstGeom>
          <a:effectLst>
            <a:glow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802430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E635B4-5569-4C80-BE9A-F6E904BF72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997200"/>
            <a:ext cx="12192000" cy="863600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 anchor="ctr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Diabetes </a:t>
            </a:r>
            <a:b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(glucose)</a:t>
            </a:r>
          </a:p>
        </p:txBody>
      </p:sp>
    </p:spTree>
    <p:extLst>
      <p:ext uri="{BB962C8B-B14F-4D97-AF65-F5344CB8AC3E}">
        <p14:creationId xmlns:p14="http://schemas.microsoft.com/office/powerpoint/2010/main" val="3673392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FF9EDAE-74CF-41B3-93E7-81B319A10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5702" y="5767255"/>
            <a:ext cx="946298" cy="946298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CBBCD78-2AF7-4B79-932E-D20E6D4A9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25" y="0"/>
            <a:ext cx="92757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188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039A-31BF-4966-8F30-1D47064AD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997200"/>
            <a:ext cx="12192000" cy="863600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 anchor="ctr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Physical Inactivity</a:t>
            </a:r>
          </a:p>
        </p:txBody>
      </p:sp>
    </p:spTree>
    <p:extLst>
      <p:ext uri="{BB962C8B-B14F-4D97-AF65-F5344CB8AC3E}">
        <p14:creationId xmlns:p14="http://schemas.microsoft.com/office/powerpoint/2010/main" val="423141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1C926497-AAEB-4474-B940-21BC4BC0C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5702" y="5767255"/>
            <a:ext cx="946298" cy="946298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7454DA50-EEED-40D0-9BAF-6977EEAE2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25" y="0"/>
            <a:ext cx="92757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004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8000" b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039A-31BF-4966-8F30-1D47064AD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997200"/>
            <a:ext cx="12192000" cy="863600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 anchor="ctr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Body Mass Index</a:t>
            </a:r>
          </a:p>
        </p:txBody>
      </p:sp>
    </p:spTree>
    <p:extLst>
      <p:ext uri="{BB962C8B-B14F-4D97-AF65-F5344CB8AC3E}">
        <p14:creationId xmlns:p14="http://schemas.microsoft.com/office/powerpoint/2010/main" val="2573357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>
            <a:spLocks noGrp="1"/>
          </p:cNvSpPr>
          <p:nvPr>
            <p:ph type="title"/>
          </p:nvPr>
        </p:nvSpPr>
        <p:spPr>
          <a:xfrm>
            <a:off x="490233" y="550900"/>
            <a:ext cx="11604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dirty="0" err="1">
                <a:solidFill>
                  <a:srgbClr val="006F7E"/>
                </a:solidFill>
              </a:rPr>
              <a:t>Cardio</a:t>
            </a:r>
            <a:r>
              <a:rPr lang="pt-BR" dirty="0">
                <a:solidFill>
                  <a:srgbClr val="006F7E"/>
                </a:solidFill>
              </a:rPr>
              <a:t> Catch </a:t>
            </a:r>
            <a:r>
              <a:rPr lang="pt-BR" dirty="0" err="1">
                <a:solidFill>
                  <a:srgbClr val="006F7E"/>
                </a:solidFill>
              </a:rPr>
              <a:t>Diseases</a:t>
            </a:r>
            <a:endParaRPr dirty="0">
              <a:solidFill>
                <a:srgbClr val="006F7E"/>
              </a:solidFill>
            </a:endParaRPr>
          </a:p>
          <a:p>
            <a:endParaRPr dirty="0"/>
          </a:p>
        </p:txBody>
      </p:sp>
      <p:sp>
        <p:nvSpPr>
          <p:cNvPr id="182" name="Google Shape;182;p35"/>
          <p:cNvSpPr txBox="1">
            <a:spLocks noGrp="1"/>
          </p:cNvSpPr>
          <p:nvPr>
            <p:ph type="title" idx="2"/>
          </p:nvPr>
        </p:nvSpPr>
        <p:spPr>
          <a:xfrm>
            <a:off x="490232" y="1212900"/>
            <a:ext cx="11604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sz="2400" b="1" dirty="0">
                <a:solidFill>
                  <a:srgbClr val="85858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Company specialized in detecting early-stages cardiovascular diseases (CVD)</a:t>
            </a:r>
          </a:p>
        </p:txBody>
      </p:sp>
      <p:pic>
        <p:nvPicPr>
          <p:cNvPr id="183" name="Google Shape;183;p35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6" b="3376"/>
          <a:stretch/>
        </p:blipFill>
        <p:spPr>
          <a:xfrm>
            <a:off x="1" y="2261601"/>
            <a:ext cx="12191996" cy="459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1C926497-AAEB-4474-B940-21BC4BC0C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5702" y="5767255"/>
            <a:ext cx="946298" cy="946298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95DD43C-6DF9-4D07-B5B3-8AA8184E8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25" y="0"/>
            <a:ext cx="92757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785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039A-31BF-4966-8F30-1D47064AD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997200"/>
            <a:ext cx="12192000" cy="863600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 anchor="ctr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Age</a:t>
            </a:r>
          </a:p>
        </p:txBody>
      </p:sp>
    </p:spTree>
    <p:extLst>
      <p:ext uri="{BB962C8B-B14F-4D97-AF65-F5344CB8AC3E}">
        <p14:creationId xmlns:p14="http://schemas.microsoft.com/office/powerpoint/2010/main" val="2701925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1C926497-AAEB-4474-B940-21BC4BC0C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5702" y="5767255"/>
            <a:ext cx="946298" cy="946298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C1617086-4740-4A48-84A1-9C819235A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388" y="0"/>
            <a:ext cx="9291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22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20000" r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039A-31BF-4966-8F30-1D47064AD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997200"/>
            <a:ext cx="12192000" cy="863600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 anchor="ctr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Gender</a:t>
            </a:r>
          </a:p>
        </p:txBody>
      </p:sp>
    </p:spTree>
    <p:extLst>
      <p:ext uri="{BB962C8B-B14F-4D97-AF65-F5344CB8AC3E}">
        <p14:creationId xmlns:p14="http://schemas.microsoft.com/office/powerpoint/2010/main" val="2411528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1C926497-AAEB-4474-B940-21BC4BC0C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5702" y="5767255"/>
            <a:ext cx="946298" cy="946298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8D549441-72FC-43AB-9158-D529869E3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25" y="0"/>
            <a:ext cx="92757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897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039A-31BF-4966-8F30-1D47064AD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997200"/>
            <a:ext cx="12192000" cy="863600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 anchor="ctr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Alcohol</a:t>
            </a:r>
          </a:p>
        </p:txBody>
      </p:sp>
    </p:spTree>
    <p:extLst>
      <p:ext uri="{BB962C8B-B14F-4D97-AF65-F5344CB8AC3E}">
        <p14:creationId xmlns:p14="http://schemas.microsoft.com/office/powerpoint/2010/main" val="50605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1C926497-AAEB-4474-B940-21BC4BC0C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5702" y="5767255"/>
            <a:ext cx="946298" cy="946298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3123B002-304A-49FF-B0E2-CAB2ABDC0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13" y="0"/>
            <a:ext cx="91963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22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4">
            <a:extLst>
              <a:ext uri="{FF2B5EF4-FFF2-40B4-BE49-F238E27FC236}">
                <a16:creationId xmlns:a16="http://schemas.microsoft.com/office/drawing/2014/main" id="{D3EE7213-AEAE-4104-9FE6-83A07297EDF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006F7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Hypotheses Overview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1F70148-CD56-41F3-AD5D-2CBDC1641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5702" y="5767255"/>
            <a:ext cx="946298" cy="946298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162DD42-0D42-402E-A647-4158A3C6D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596" y="1690688"/>
            <a:ext cx="9196807" cy="418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27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4">
            <a:extLst>
              <a:ext uri="{FF2B5EF4-FFF2-40B4-BE49-F238E27FC236}">
                <a16:creationId xmlns:a16="http://schemas.microsoft.com/office/drawing/2014/main" id="{602EDEE7-2B36-4BFB-8EBD-7BBB04AC919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006F7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CVD Prediction Model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62259C0-2B4B-4A42-97EC-8F08C5405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5702" y="5767255"/>
            <a:ext cx="946298" cy="946298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B080A48D-A742-41D6-B855-4551BD3A7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1449329"/>
            <a:ext cx="5629275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1B6DC40B-761A-405F-863D-E0E652772F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4765" y="2591532"/>
            <a:ext cx="5384086" cy="2506667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/>
              <a:t>XGBoost</a:t>
            </a:r>
            <a:r>
              <a:rPr lang="en-US" sz="2000" dirty="0"/>
              <a:t> Classifier Model: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dirty="0"/>
              <a:t>Accuracy: 73.45%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dirty="0"/>
              <a:t>Precision (Has CVD): 76.0%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dirty="0"/>
              <a:t>Negative Precision (Doesn’t have CVD): 71.34%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Confusion Matrix Labels: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dirty="0"/>
              <a:t>0: Doesn’t have CVD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dirty="0"/>
              <a:t>1: Has CVD</a:t>
            </a:r>
          </a:p>
        </p:txBody>
      </p:sp>
    </p:spTree>
    <p:extLst>
      <p:ext uri="{BB962C8B-B14F-4D97-AF65-F5344CB8AC3E}">
        <p14:creationId xmlns:p14="http://schemas.microsoft.com/office/powerpoint/2010/main" val="1906169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4">
            <a:extLst>
              <a:ext uri="{FF2B5EF4-FFF2-40B4-BE49-F238E27FC236}">
                <a16:creationId xmlns:a16="http://schemas.microsoft.com/office/drawing/2014/main" id="{602EDEE7-2B36-4BFB-8EBD-7BBB04AC919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006F7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Business Performance</a:t>
            </a:r>
          </a:p>
        </p:txBody>
      </p:sp>
      <p:graphicFrame>
        <p:nvGraphicFramePr>
          <p:cNvPr id="8" name="Tabela 10">
            <a:extLst>
              <a:ext uri="{FF2B5EF4-FFF2-40B4-BE49-F238E27FC236}">
                <a16:creationId xmlns:a16="http://schemas.microsoft.com/office/drawing/2014/main" id="{12288E3D-A39D-461B-AE23-64E5387CE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0200390"/>
              </p:ext>
            </p:extLst>
          </p:nvPr>
        </p:nvGraphicFramePr>
        <p:xfrm>
          <a:off x="584200" y="1766977"/>
          <a:ext cx="11085832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1458">
                  <a:extLst>
                    <a:ext uri="{9D8B030D-6E8A-4147-A177-3AD203B41FA5}">
                      <a16:colId xmlns:a16="http://schemas.microsoft.com/office/drawing/2014/main" val="3443193998"/>
                    </a:ext>
                  </a:extLst>
                </a:gridCol>
                <a:gridCol w="2771458">
                  <a:extLst>
                    <a:ext uri="{9D8B030D-6E8A-4147-A177-3AD203B41FA5}">
                      <a16:colId xmlns:a16="http://schemas.microsoft.com/office/drawing/2014/main" val="1506628610"/>
                    </a:ext>
                  </a:extLst>
                </a:gridCol>
                <a:gridCol w="2771458">
                  <a:extLst>
                    <a:ext uri="{9D8B030D-6E8A-4147-A177-3AD203B41FA5}">
                      <a16:colId xmlns:a16="http://schemas.microsoft.com/office/drawing/2014/main" val="2477040724"/>
                    </a:ext>
                  </a:extLst>
                </a:gridCol>
                <a:gridCol w="2771458">
                  <a:extLst>
                    <a:ext uri="{9D8B030D-6E8A-4147-A177-3AD203B41FA5}">
                      <a16:colId xmlns:a16="http://schemas.microsoft.com/office/drawing/2014/main" val="4237456882"/>
                    </a:ext>
                  </a:extLst>
                </a:gridCol>
              </a:tblGrid>
              <a:tr h="38236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Feature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Current Diagnoses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 err="1"/>
                        <a:t>XGBoost</a:t>
                      </a:r>
                      <a:r>
                        <a:rPr lang="pt-BR" b="1" dirty="0"/>
                        <a:t> </a:t>
                      </a:r>
                      <a:r>
                        <a:rPr lang="pt-BR" b="1" dirty="0" err="1"/>
                        <a:t>Classifier</a:t>
                      </a:r>
                      <a:r>
                        <a:rPr lang="pt-BR" b="1" dirty="0"/>
                        <a:t> Model (</a:t>
                      </a:r>
                      <a:r>
                        <a:rPr lang="pt-BR" b="1" dirty="0" err="1"/>
                        <a:t>Distinct</a:t>
                      </a:r>
                      <a:r>
                        <a:rPr lang="pt-BR" b="1" dirty="0"/>
                        <a:t> </a:t>
                      </a:r>
                      <a:r>
                        <a:rPr lang="pt-BR" b="1" dirty="0" err="1"/>
                        <a:t>Precision</a:t>
                      </a:r>
                      <a:r>
                        <a:rPr lang="pt-BR" b="1" dirty="0"/>
                        <a:t>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 err="1"/>
                        <a:t>XGBoost</a:t>
                      </a:r>
                      <a:r>
                        <a:rPr lang="pt-BR" b="1" dirty="0"/>
                        <a:t> </a:t>
                      </a:r>
                      <a:r>
                        <a:rPr lang="pt-BR" b="1" dirty="0" err="1"/>
                        <a:t>Classifier</a:t>
                      </a:r>
                      <a:r>
                        <a:rPr lang="pt-BR" b="1" dirty="0"/>
                        <a:t> Model (</a:t>
                      </a:r>
                      <a:r>
                        <a:rPr lang="pt-BR" b="1" dirty="0" err="1"/>
                        <a:t>Unique</a:t>
                      </a:r>
                      <a:r>
                        <a:rPr lang="pt-BR" b="1" dirty="0"/>
                        <a:t> </a:t>
                      </a:r>
                      <a:r>
                        <a:rPr lang="pt-BR" b="1" dirty="0" err="1"/>
                        <a:t>Precision</a:t>
                      </a:r>
                      <a:r>
                        <a:rPr lang="pt-BR" b="1" dirty="0"/>
                        <a:t>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5841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Number of Diagnosis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68,743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68,743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68,743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204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Precision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60.00%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Has CVD: 76.00%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Doesn’t have CVD: 71.34%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73.45%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5584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Cost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R$ 68,743,000.00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R$ 68,743,000.00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R$ 68,743,000.00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7327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Revenue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R$ 68,663,000.00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R$ 152,829,000.00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R$ 137,486,000.00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4476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Profit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- R$ 80,000.00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R$ 84,086,000.00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R$ 68,743,000.00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7160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Profit Percentage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- 0.12%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122.32%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100.00%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1246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Profit per Diagnosis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- R$ 1.16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R$ 1,223.19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R$ 1,000.00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919325"/>
                  </a:ext>
                </a:extLst>
              </a:tr>
            </a:tbl>
          </a:graphicData>
        </a:graphic>
      </p:graphicFrame>
      <p:pic>
        <p:nvPicPr>
          <p:cNvPr id="5" name="Imagem 4">
            <a:extLst>
              <a:ext uri="{FF2B5EF4-FFF2-40B4-BE49-F238E27FC236}">
                <a16:creationId xmlns:a16="http://schemas.microsoft.com/office/drawing/2014/main" id="{4E553455-55C7-4DD3-864B-674CDE751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5702" y="5767255"/>
            <a:ext cx="946298" cy="946298"/>
          </a:xfrm>
          <a:prstGeom prst="rect">
            <a:avLst/>
          </a:prstGeom>
          <a:effectLst>
            <a:glow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3559700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0CA518-E27C-40FF-ADC1-18666DBD0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>
                <a:solidFill>
                  <a:srgbClr val="006F7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CVD Ris</a:t>
            </a:r>
            <a:r>
              <a:rPr lang="en-US" b="1" dirty="0">
                <a:solidFill>
                  <a:srgbClr val="006F7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 Factors</a:t>
            </a:r>
            <a:endParaRPr lang="en-US" sz="4400" b="1" dirty="0">
              <a:solidFill>
                <a:srgbClr val="006F7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1DAC2D2-9FB8-4880-9732-CA29C977B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5702" y="5767255"/>
            <a:ext cx="946298" cy="946298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CAB2DA4-F284-4950-9F0F-D9EE512EF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81" y="1289099"/>
            <a:ext cx="6048237" cy="504168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516FCF6-91F7-4936-BFC9-948BAA180CA4}"/>
              </a:ext>
            </a:extLst>
          </p:cNvPr>
          <p:cNvSpPr txBox="1"/>
          <p:nvPr/>
        </p:nvSpPr>
        <p:spPr>
          <a:xfrm>
            <a:off x="2083522" y="6330781"/>
            <a:ext cx="80249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Roboto" panose="02000000000000000000" pitchFamily="2" charset="0"/>
                <a:ea typeface="Roboto" panose="02000000000000000000" pitchFamily="2" charset="0"/>
                <a:hlinkClick r:id="rId4"/>
              </a:rPr>
              <a:t>Molecules | Free Full-Text | The Role of Essential Oils and Their Main Compounds in the Management of Cardiovascular Disease Risk Factors (mdpi.com)</a:t>
            </a:r>
            <a:endParaRPr lang="en-US" sz="9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226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468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>
            <a:spLocks noGrp="1"/>
          </p:cNvSpPr>
          <p:nvPr>
            <p:ph type="title" idx="7"/>
          </p:nvPr>
        </p:nvSpPr>
        <p:spPr>
          <a:xfrm>
            <a:off x="2416133" y="622167"/>
            <a:ext cx="7360000" cy="1459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4400" dirty="0">
                <a:solidFill>
                  <a:srgbClr val="006F7E"/>
                </a:solidFill>
              </a:rPr>
              <a:t>Next </a:t>
            </a:r>
            <a:r>
              <a:rPr lang="pt-BR" sz="4400" dirty="0" err="1">
                <a:solidFill>
                  <a:srgbClr val="006F7E"/>
                </a:solidFill>
              </a:rPr>
              <a:t>Steps</a:t>
            </a:r>
            <a:endParaRPr sz="4400" dirty="0">
              <a:solidFill>
                <a:srgbClr val="006F7E"/>
              </a:solidFill>
            </a:endParaRPr>
          </a:p>
        </p:txBody>
      </p:sp>
      <p:sp>
        <p:nvSpPr>
          <p:cNvPr id="207" name="Google Shape;207;p38"/>
          <p:cNvSpPr txBox="1">
            <a:spLocks noGrp="1"/>
          </p:cNvSpPr>
          <p:nvPr>
            <p:ph type="title"/>
          </p:nvPr>
        </p:nvSpPr>
        <p:spPr>
          <a:xfrm>
            <a:off x="1060597" y="2847867"/>
            <a:ext cx="3144400" cy="60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" dirty="0">
                <a:solidFill>
                  <a:srgbClr val="00252A"/>
                </a:solidFill>
              </a:rPr>
              <a:t>Data</a:t>
            </a:r>
            <a:endParaRPr dirty="0">
              <a:solidFill>
                <a:srgbClr val="00252A"/>
              </a:solidFill>
            </a:endParaRPr>
          </a:p>
        </p:txBody>
      </p:sp>
      <p:sp>
        <p:nvSpPr>
          <p:cNvPr id="208" name="Google Shape;208;p38"/>
          <p:cNvSpPr txBox="1">
            <a:spLocks noGrp="1"/>
          </p:cNvSpPr>
          <p:nvPr>
            <p:ph type="title" idx="2"/>
          </p:nvPr>
        </p:nvSpPr>
        <p:spPr>
          <a:xfrm>
            <a:off x="1060400" y="3509867"/>
            <a:ext cx="3144400" cy="308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s" dirty="0">
                <a:solidFill>
                  <a:srgbClr val="00252A"/>
                </a:solidFill>
              </a:rPr>
              <a:t>Collect more data and new features, like patient ethnicity and diet</a:t>
            </a:r>
            <a:endParaRPr dirty="0">
              <a:solidFill>
                <a:srgbClr val="00252A"/>
              </a:solidFill>
            </a:endParaRPr>
          </a:p>
        </p:txBody>
      </p:sp>
      <p:sp>
        <p:nvSpPr>
          <p:cNvPr id="209" name="Google Shape;209;p38"/>
          <p:cNvSpPr txBox="1">
            <a:spLocks noGrp="1"/>
          </p:cNvSpPr>
          <p:nvPr>
            <p:ph type="title" idx="3"/>
          </p:nvPr>
        </p:nvSpPr>
        <p:spPr>
          <a:xfrm>
            <a:off x="4724948" y="2847867"/>
            <a:ext cx="3144400" cy="60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" dirty="0">
                <a:solidFill>
                  <a:srgbClr val="00252A"/>
                </a:solidFill>
              </a:rPr>
              <a:t>Model</a:t>
            </a:r>
            <a:endParaRPr dirty="0">
              <a:solidFill>
                <a:srgbClr val="00252A"/>
              </a:solidFill>
            </a:endParaRPr>
          </a:p>
        </p:txBody>
      </p:sp>
      <p:sp>
        <p:nvSpPr>
          <p:cNvPr id="210" name="Google Shape;210;p38"/>
          <p:cNvSpPr txBox="1">
            <a:spLocks noGrp="1"/>
          </p:cNvSpPr>
          <p:nvPr>
            <p:ph type="title" idx="4"/>
          </p:nvPr>
        </p:nvSpPr>
        <p:spPr>
          <a:xfrm>
            <a:off x="4724851" y="3509867"/>
            <a:ext cx="3144400" cy="308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dirty="0">
                <a:solidFill>
                  <a:srgbClr val="00252A"/>
                </a:solidFill>
              </a:rPr>
              <a:t>Improve the precision of the prediction model</a:t>
            </a:r>
          </a:p>
        </p:txBody>
      </p:sp>
      <p:sp>
        <p:nvSpPr>
          <p:cNvPr id="211" name="Google Shape;211;p38"/>
          <p:cNvSpPr txBox="1">
            <a:spLocks noGrp="1"/>
          </p:cNvSpPr>
          <p:nvPr>
            <p:ph type="title" idx="5"/>
          </p:nvPr>
        </p:nvSpPr>
        <p:spPr>
          <a:xfrm>
            <a:off x="8389397" y="2847867"/>
            <a:ext cx="3144400" cy="60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" dirty="0">
                <a:solidFill>
                  <a:srgbClr val="00252A"/>
                </a:solidFill>
              </a:rPr>
              <a:t>Discount Solution</a:t>
            </a:r>
            <a:endParaRPr dirty="0">
              <a:solidFill>
                <a:srgbClr val="00252A"/>
              </a:solidFill>
            </a:endParaRPr>
          </a:p>
        </p:txBody>
      </p:sp>
      <p:sp>
        <p:nvSpPr>
          <p:cNvPr id="212" name="Google Shape;212;p38"/>
          <p:cNvSpPr txBox="1">
            <a:spLocks noGrp="1"/>
          </p:cNvSpPr>
          <p:nvPr>
            <p:ph type="title" idx="6"/>
          </p:nvPr>
        </p:nvSpPr>
        <p:spPr>
          <a:xfrm>
            <a:off x="8389300" y="3509867"/>
            <a:ext cx="3144400" cy="308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s" dirty="0">
                <a:solidFill>
                  <a:srgbClr val="00252A"/>
                </a:solidFill>
              </a:rPr>
              <a:t>Create a method that optimizes the discount percentage choice to maximize the receipt and minimize the pending payment percentage</a:t>
            </a:r>
            <a:endParaRPr dirty="0">
              <a:solidFill>
                <a:srgbClr val="00252A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5E34BC7-5B86-453B-B24E-3B83A3CCC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5702" y="5767255"/>
            <a:ext cx="946298" cy="946298"/>
          </a:xfrm>
          <a:prstGeom prst="rect">
            <a:avLst/>
          </a:prstGeom>
          <a:effectLst>
            <a:glow>
              <a:schemeClr val="accent1"/>
            </a:glo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5" name="Google Shape;5315;p55"/>
          <p:cNvSpPr txBox="1">
            <a:spLocks noGrp="1"/>
          </p:cNvSpPr>
          <p:nvPr>
            <p:ph type="title"/>
          </p:nvPr>
        </p:nvSpPr>
        <p:spPr>
          <a:xfrm>
            <a:off x="503000" y="3716911"/>
            <a:ext cx="50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pt-BR" b="1" dirty="0">
                <a:solidFill>
                  <a:srgbClr val="00252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</a:t>
            </a:r>
          </a:p>
        </p:txBody>
      </p:sp>
      <p:sp>
        <p:nvSpPr>
          <p:cNvPr id="5316" name="Google Shape;5316;p55"/>
          <p:cNvSpPr txBox="1">
            <a:spLocks noGrp="1"/>
          </p:cNvSpPr>
          <p:nvPr>
            <p:ph type="title" idx="2"/>
          </p:nvPr>
        </p:nvSpPr>
        <p:spPr>
          <a:xfrm>
            <a:off x="6599000" y="3716911"/>
            <a:ext cx="50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b="1" dirty="0">
                <a:solidFill>
                  <a:srgbClr val="00252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Prediction</a:t>
            </a:r>
            <a:r>
              <a:rPr lang="pt-BR" b="1" dirty="0">
                <a:solidFill>
                  <a:srgbClr val="00252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Model</a:t>
            </a:r>
            <a:endParaRPr b="1" dirty="0">
              <a:solidFill>
                <a:srgbClr val="00252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dk1"/>
              </a:buClr>
              <a:buSzPts val="1100"/>
            </a:pPr>
            <a:endParaRPr b="1" dirty="0">
              <a:solidFill>
                <a:srgbClr val="00252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b="1" dirty="0">
              <a:solidFill>
                <a:srgbClr val="00252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317" name="Google Shape;5317;p55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7" b="3857"/>
          <a:stretch/>
        </p:blipFill>
        <p:spPr>
          <a:xfrm>
            <a:off x="0" y="0"/>
            <a:ext cx="6100336" cy="3166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8" name="Google Shape;5318;p55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7" b="4937"/>
          <a:stretch/>
        </p:blipFill>
        <p:spPr>
          <a:xfrm>
            <a:off x="6091667" y="3400"/>
            <a:ext cx="6100336" cy="3166765"/>
          </a:xfrm>
          <a:prstGeom prst="rect">
            <a:avLst/>
          </a:prstGeom>
          <a:noFill/>
          <a:ln>
            <a:noFill/>
          </a:ln>
        </p:spPr>
      </p:pic>
      <p:sp>
        <p:nvSpPr>
          <p:cNvPr id="5319" name="Google Shape;5319;p55"/>
          <p:cNvSpPr txBox="1">
            <a:spLocks noGrp="1"/>
          </p:cNvSpPr>
          <p:nvPr>
            <p:ph type="title" idx="3"/>
          </p:nvPr>
        </p:nvSpPr>
        <p:spPr>
          <a:xfrm>
            <a:off x="899800" y="4617700"/>
            <a:ext cx="4296400" cy="155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dirty="0">
                <a:solidFill>
                  <a:srgbClr val="00252A"/>
                </a:solidFill>
              </a:rPr>
              <a:t>Collect more data and new features, like patient ethnicity and diet</a:t>
            </a:r>
          </a:p>
        </p:txBody>
      </p:sp>
      <p:sp>
        <p:nvSpPr>
          <p:cNvPr id="5320" name="Google Shape;5320;p55"/>
          <p:cNvSpPr txBox="1">
            <a:spLocks noGrp="1"/>
          </p:cNvSpPr>
          <p:nvPr>
            <p:ph type="title" idx="4"/>
          </p:nvPr>
        </p:nvSpPr>
        <p:spPr>
          <a:xfrm>
            <a:off x="6995800" y="4617700"/>
            <a:ext cx="4296400" cy="155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dirty="0">
                <a:solidFill>
                  <a:srgbClr val="00252A"/>
                </a:solidFill>
              </a:rPr>
              <a:t>Improve the precision of the prediction model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A965957-1D1F-458F-93FC-16098137FD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5702" y="5767255"/>
            <a:ext cx="946298" cy="946298"/>
          </a:xfrm>
          <a:prstGeom prst="rect">
            <a:avLst/>
          </a:prstGeom>
          <a:effectLst>
            <a:glow>
              <a:schemeClr val="accent1"/>
            </a:glo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E635B4-5569-4C80-BE9A-F6E904BF72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596900"/>
            <a:ext cx="10921999" cy="5664200"/>
          </a:xfrm>
        </p:spPr>
        <p:txBody>
          <a:bodyPr anchor="t">
            <a:normAutofit/>
          </a:bodyPr>
          <a:lstStyle/>
          <a:p>
            <a:pPr algn="l"/>
            <a:r>
              <a:rPr lang="en-US" sz="5000" b="1" dirty="0">
                <a:solidFill>
                  <a:srgbClr val="00252A"/>
                </a:solidFill>
              </a:rPr>
              <a:t>Henrique Issamu Umeda</a:t>
            </a:r>
            <a:br>
              <a:rPr lang="en-US" sz="4400" b="1" dirty="0">
                <a:solidFill>
                  <a:srgbClr val="193441"/>
                </a:solidFill>
              </a:rPr>
            </a:br>
            <a:br>
              <a:rPr lang="en-US" sz="4400" b="1" dirty="0">
                <a:solidFill>
                  <a:srgbClr val="193441"/>
                </a:solidFill>
              </a:rPr>
            </a:br>
            <a:r>
              <a:rPr lang="en-US" sz="4000" b="1" dirty="0">
                <a:solidFill>
                  <a:srgbClr val="193441"/>
                </a:solidFill>
              </a:rPr>
              <a:t>	   </a:t>
            </a:r>
            <a:r>
              <a:rPr lang="en-US" sz="4000" b="1" dirty="0">
                <a:solidFill>
                  <a:srgbClr val="00252A"/>
                </a:solidFill>
              </a:rPr>
              <a:t>issamuumeda@gmail.com</a:t>
            </a:r>
            <a:br>
              <a:rPr lang="en-US" sz="4000" b="1" dirty="0">
                <a:solidFill>
                  <a:srgbClr val="00252A"/>
                </a:solidFill>
              </a:rPr>
            </a:br>
            <a:br>
              <a:rPr lang="en-US" sz="4000" b="1" dirty="0">
                <a:solidFill>
                  <a:srgbClr val="00252A"/>
                </a:solidFill>
              </a:rPr>
            </a:br>
            <a:br>
              <a:rPr lang="en-US" sz="4000" b="1" dirty="0">
                <a:solidFill>
                  <a:srgbClr val="00252A"/>
                </a:solidFill>
              </a:rPr>
            </a:br>
            <a:r>
              <a:rPr lang="en-US" sz="4000" b="1" dirty="0">
                <a:solidFill>
                  <a:srgbClr val="00252A"/>
                </a:solidFill>
              </a:rPr>
              <a:t>	   /</a:t>
            </a:r>
            <a:r>
              <a:rPr lang="en-US" sz="4000" b="1" dirty="0" err="1">
                <a:solidFill>
                  <a:srgbClr val="00252A"/>
                </a:solidFill>
              </a:rPr>
              <a:t>henriqueissamu</a:t>
            </a:r>
            <a:br>
              <a:rPr lang="en-US" sz="4000" b="1" dirty="0">
                <a:solidFill>
                  <a:srgbClr val="00252A"/>
                </a:solidFill>
              </a:rPr>
            </a:br>
            <a:br>
              <a:rPr lang="en-US" sz="4000" b="1" dirty="0">
                <a:solidFill>
                  <a:srgbClr val="00252A"/>
                </a:solidFill>
              </a:rPr>
            </a:br>
            <a:br>
              <a:rPr lang="en-US" sz="4000" b="1" dirty="0">
                <a:solidFill>
                  <a:srgbClr val="00252A"/>
                </a:solidFill>
              </a:rPr>
            </a:br>
            <a:r>
              <a:rPr lang="en-US" sz="4000" b="1" dirty="0">
                <a:solidFill>
                  <a:srgbClr val="00252A"/>
                </a:solidFill>
              </a:rPr>
              <a:t>	   /</a:t>
            </a:r>
            <a:r>
              <a:rPr lang="en-US" sz="4000" b="1" dirty="0" err="1">
                <a:solidFill>
                  <a:srgbClr val="00252A"/>
                </a:solidFill>
              </a:rPr>
              <a:t>henriqueumeda</a:t>
            </a:r>
            <a:endParaRPr lang="en-US" sz="4000" b="1" dirty="0">
              <a:solidFill>
                <a:srgbClr val="00252A"/>
              </a:solidFill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AB376E66-474A-4581-9BD7-068BC3906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79" y="1892611"/>
            <a:ext cx="744198" cy="558148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E03D712-C4CA-4F95-A872-DD12AC7D7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66" y="3474720"/>
            <a:ext cx="765205" cy="765205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DDA3770E-853F-44EE-8391-BAC836918D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57" y="5074919"/>
            <a:ext cx="833241" cy="83324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55D1AB4-C052-4E3F-B543-353CB14911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1524" y="2069687"/>
            <a:ext cx="4340476" cy="434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543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5246;p51">
            <a:extLst>
              <a:ext uri="{FF2B5EF4-FFF2-40B4-BE49-F238E27FC236}">
                <a16:creationId xmlns:a16="http://schemas.microsoft.com/office/drawing/2014/main" id="{94E744C3-6C2C-4D2F-9B6E-58B78E09822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0483" y="3953826"/>
            <a:ext cx="2691397" cy="8124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85858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Manual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858585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4" name="Google Shape;5250;p51">
            <a:extLst>
              <a:ext uri="{FF2B5EF4-FFF2-40B4-BE49-F238E27FC236}">
                <a16:creationId xmlns:a16="http://schemas.microsoft.com/office/drawing/2014/main" id="{4CBE2AB6-48CF-48D5-8FDD-96255058408D}"/>
              </a:ext>
            </a:extLst>
          </p:cNvPr>
          <p:cNvSpPr txBox="1">
            <a:spLocks/>
          </p:cNvSpPr>
          <p:nvPr/>
        </p:nvSpPr>
        <p:spPr>
          <a:xfrm>
            <a:off x="3455228" y="3491182"/>
            <a:ext cx="2640772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006F7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Cost</a:t>
            </a:r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3E4FD0CA-7D80-47D5-AF22-6A3091C61CFB}"/>
              </a:ext>
            </a:extLst>
          </p:cNvPr>
          <p:cNvCxnSpPr>
            <a:cxnSpLocks/>
          </p:cNvCxnSpPr>
          <p:nvPr/>
        </p:nvCxnSpPr>
        <p:spPr>
          <a:xfrm>
            <a:off x="3211830" y="2570174"/>
            <a:ext cx="0" cy="1988797"/>
          </a:xfrm>
          <a:prstGeom prst="line">
            <a:avLst/>
          </a:prstGeom>
          <a:ln w="28575">
            <a:solidFill>
              <a:srgbClr val="A5B7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to 55">
            <a:extLst>
              <a:ext uri="{FF2B5EF4-FFF2-40B4-BE49-F238E27FC236}">
                <a16:creationId xmlns:a16="http://schemas.microsoft.com/office/drawing/2014/main" id="{97FA42A6-3D6D-41E6-8F97-A08887732BEA}"/>
              </a:ext>
            </a:extLst>
          </p:cNvPr>
          <p:cNvCxnSpPr>
            <a:cxnSpLocks/>
          </p:cNvCxnSpPr>
          <p:nvPr/>
        </p:nvCxnSpPr>
        <p:spPr>
          <a:xfrm>
            <a:off x="6244590" y="2570174"/>
            <a:ext cx="0" cy="1988797"/>
          </a:xfrm>
          <a:prstGeom prst="line">
            <a:avLst/>
          </a:prstGeom>
          <a:ln w="28575">
            <a:solidFill>
              <a:srgbClr val="A5B7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B24ADEE0-601B-4FC2-ADEB-B2E2E9D11D6B}"/>
              </a:ext>
            </a:extLst>
          </p:cNvPr>
          <p:cNvCxnSpPr>
            <a:cxnSpLocks/>
          </p:cNvCxnSpPr>
          <p:nvPr/>
        </p:nvCxnSpPr>
        <p:spPr>
          <a:xfrm>
            <a:off x="9195627" y="2570174"/>
            <a:ext cx="0" cy="1988797"/>
          </a:xfrm>
          <a:prstGeom prst="line">
            <a:avLst/>
          </a:prstGeom>
          <a:ln w="28575">
            <a:solidFill>
              <a:srgbClr val="A5B7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agem 32">
            <a:extLst>
              <a:ext uri="{FF2B5EF4-FFF2-40B4-BE49-F238E27FC236}">
                <a16:creationId xmlns:a16="http://schemas.microsoft.com/office/drawing/2014/main" id="{0DF3E9CE-BE41-44C6-9204-4AC106C2F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5702" y="5767255"/>
            <a:ext cx="946298" cy="946298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63" name="Google Shape;5246;p51">
            <a:extLst>
              <a:ext uri="{FF2B5EF4-FFF2-40B4-BE49-F238E27FC236}">
                <a16:creationId xmlns:a16="http://schemas.microsoft.com/office/drawing/2014/main" id="{4F93A9E3-F9B0-43AD-8DA6-31D597B69488}"/>
              </a:ext>
            </a:extLst>
          </p:cNvPr>
          <p:cNvSpPr txBox="1">
            <a:spLocks/>
          </p:cNvSpPr>
          <p:nvPr/>
        </p:nvSpPr>
        <p:spPr>
          <a:xfrm>
            <a:off x="3455227" y="3955084"/>
            <a:ext cx="2691397" cy="81248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dirty="0">
                <a:solidFill>
                  <a:srgbClr val="85858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R$ 1,000.00 per diagnosis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858585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8" name="Google Shape;5250;p51">
            <a:extLst>
              <a:ext uri="{FF2B5EF4-FFF2-40B4-BE49-F238E27FC236}">
                <a16:creationId xmlns:a16="http://schemas.microsoft.com/office/drawing/2014/main" id="{4E21081C-50A4-4445-9FCD-179B104A1489}"/>
              </a:ext>
            </a:extLst>
          </p:cNvPr>
          <p:cNvSpPr txBox="1">
            <a:spLocks/>
          </p:cNvSpPr>
          <p:nvPr/>
        </p:nvSpPr>
        <p:spPr>
          <a:xfrm>
            <a:off x="380483" y="3491182"/>
            <a:ext cx="2640772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006F7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Type</a:t>
            </a:r>
          </a:p>
        </p:txBody>
      </p:sp>
      <p:sp>
        <p:nvSpPr>
          <p:cNvPr id="69" name="Google Shape;5250;p51">
            <a:extLst>
              <a:ext uri="{FF2B5EF4-FFF2-40B4-BE49-F238E27FC236}">
                <a16:creationId xmlns:a16="http://schemas.microsoft.com/office/drawing/2014/main" id="{41D2E396-DB9C-4D8F-A5FD-74B44C07F62C}"/>
              </a:ext>
            </a:extLst>
          </p:cNvPr>
          <p:cNvSpPr txBox="1">
            <a:spLocks/>
          </p:cNvSpPr>
          <p:nvPr/>
        </p:nvSpPr>
        <p:spPr>
          <a:xfrm>
            <a:off x="6410889" y="3491182"/>
            <a:ext cx="2640772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006F7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Precision</a:t>
            </a:r>
          </a:p>
        </p:txBody>
      </p:sp>
      <p:sp>
        <p:nvSpPr>
          <p:cNvPr id="70" name="Google Shape;5246;p51">
            <a:extLst>
              <a:ext uri="{FF2B5EF4-FFF2-40B4-BE49-F238E27FC236}">
                <a16:creationId xmlns:a16="http://schemas.microsoft.com/office/drawing/2014/main" id="{53628D2A-E0FF-4353-B73E-FF9E14C8EEB8}"/>
              </a:ext>
            </a:extLst>
          </p:cNvPr>
          <p:cNvSpPr txBox="1">
            <a:spLocks/>
          </p:cNvSpPr>
          <p:nvPr/>
        </p:nvSpPr>
        <p:spPr>
          <a:xfrm>
            <a:off x="6360264" y="3955084"/>
            <a:ext cx="2691397" cy="81248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dirty="0">
                <a:solidFill>
                  <a:srgbClr val="85858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Between 55% and 65%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858585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2" name="Google Shape;5250;p51">
            <a:extLst>
              <a:ext uri="{FF2B5EF4-FFF2-40B4-BE49-F238E27FC236}">
                <a16:creationId xmlns:a16="http://schemas.microsoft.com/office/drawing/2014/main" id="{A2BFA145-4310-455F-BF32-0E8B631BA130}"/>
              </a:ext>
            </a:extLst>
          </p:cNvPr>
          <p:cNvSpPr txBox="1">
            <a:spLocks/>
          </p:cNvSpPr>
          <p:nvPr/>
        </p:nvSpPr>
        <p:spPr>
          <a:xfrm>
            <a:off x="9412241" y="3491182"/>
            <a:ext cx="2640772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006F7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Price</a:t>
            </a:r>
          </a:p>
        </p:txBody>
      </p:sp>
      <p:sp>
        <p:nvSpPr>
          <p:cNvPr id="73" name="Google Shape;5246;p51">
            <a:extLst>
              <a:ext uri="{FF2B5EF4-FFF2-40B4-BE49-F238E27FC236}">
                <a16:creationId xmlns:a16="http://schemas.microsoft.com/office/drawing/2014/main" id="{F5BFD949-BA67-49F1-8774-44ECBBE65950}"/>
              </a:ext>
            </a:extLst>
          </p:cNvPr>
          <p:cNvSpPr txBox="1">
            <a:spLocks/>
          </p:cNvSpPr>
          <p:nvPr/>
        </p:nvSpPr>
        <p:spPr>
          <a:xfrm>
            <a:off x="9386928" y="3953826"/>
            <a:ext cx="2691397" cy="81248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dirty="0">
                <a:solidFill>
                  <a:srgbClr val="85858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R$ 500.00 for every 5% of precision above 50%</a:t>
            </a:r>
          </a:p>
        </p:txBody>
      </p:sp>
      <p:sp>
        <p:nvSpPr>
          <p:cNvPr id="74" name="Título 4">
            <a:extLst>
              <a:ext uri="{FF2B5EF4-FFF2-40B4-BE49-F238E27FC236}">
                <a16:creationId xmlns:a16="http://schemas.microsoft.com/office/drawing/2014/main" id="{988A983F-0627-4FA9-A6E3-D102C5EA76C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006F7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Current Diagnoses</a:t>
            </a:r>
          </a:p>
        </p:txBody>
      </p:sp>
      <p:sp>
        <p:nvSpPr>
          <p:cNvPr id="34" name="Google Shape;9459;p69">
            <a:extLst>
              <a:ext uri="{FF2B5EF4-FFF2-40B4-BE49-F238E27FC236}">
                <a16:creationId xmlns:a16="http://schemas.microsoft.com/office/drawing/2014/main" id="{063E8AA8-C7BA-4871-BA30-A7012A6027F8}"/>
              </a:ext>
            </a:extLst>
          </p:cNvPr>
          <p:cNvSpPr/>
          <p:nvPr/>
        </p:nvSpPr>
        <p:spPr>
          <a:xfrm>
            <a:off x="4385353" y="2388204"/>
            <a:ext cx="780521" cy="778616"/>
          </a:xfrm>
          <a:custGeom>
            <a:avLst/>
            <a:gdLst/>
            <a:ahLst/>
            <a:cxnLst/>
            <a:rect l="l" t="t" r="r" b="b"/>
            <a:pathLst>
              <a:path w="12697" h="12666" extrusionOk="0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006F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6F7E"/>
              </a:solidFill>
            </a:endParaRPr>
          </a:p>
        </p:txBody>
      </p:sp>
      <p:grpSp>
        <p:nvGrpSpPr>
          <p:cNvPr id="40" name="Google Shape;8578;p68">
            <a:extLst>
              <a:ext uri="{FF2B5EF4-FFF2-40B4-BE49-F238E27FC236}">
                <a16:creationId xmlns:a16="http://schemas.microsoft.com/office/drawing/2014/main" id="{14762DAF-B732-4C06-B802-0BA4EC9C270B}"/>
              </a:ext>
            </a:extLst>
          </p:cNvPr>
          <p:cNvGrpSpPr/>
          <p:nvPr/>
        </p:nvGrpSpPr>
        <p:grpSpPr>
          <a:xfrm>
            <a:off x="7334106" y="2344807"/>
            <a:ext cx="741378" cy="822013"/>
            <a:chOff x="3300325" y="249875"/>
            <a:chExt cx="433725" cy="480900"/>
          </a:xfrm>
          <a:solidFill>
            <a:srgbClr val="006F7E"/>
          </a:solidFill>
        </p:grpSpPr>
        <p:sp>
          <p:nvSpPr>
            <p:cNvPr id="42" name="Google Shape;8579;p68">
              <a:extLst>
                <a:ext uri="{FF2B5EF4-FFF2-40B4-BE49-F238E27FC236}">
                  <a16:creationId xmlns:a16="http://schemas.microsoft.com/office/drawing/2014/main" id="{DFBEB345-32AC-4429-80A4-D8787B6399F4}"/>
                </a:ext>
              </a:extLst>
            </p:cNvPr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" name="Google Shape;8580;p68">
              <a:extLst>
                <a:ext uri="{FF2B5EF4-FFF2-40B4-BE49-F238E27FC236}">
                  <a16:creationId xmlns:a16="http://schemas.microsoft.com/office/drawing/2014/main" id="{49463DB8-A188-48E8-B014-564E95C8E057}"/>
                </a:ext>
              </a:extLst>
            </p:cNvPr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" name="Google Shape;8581;p68">
              <a:extLst>
                <a:ext uri="{FF2B5EF4-FFF2-40B4-BE49-F238E27FC236}">
                  <a16:creationId xmlns:a16="http://schemas.microsoft.com/office/drawing/2014/main" id="{9DF9BF4B-D006-4549-9612-F1C3451C51EC}"/>
                </a:ext>
              </a:extLst>
            </p:cNvPr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6" name="Google Shape;8582;p68">
              <a:extLst>
                <a:ext uri="{FF2B5EF4-FFF2-40B4-BE49-F238E27FC236}">
                  <a16:creationId xmlns:a16="http://schemas.microsoft.com/office/drawing/2014/main" id="{236FCD8A-AF1B-4DF7-B84D-521AE7A3AFEB}"/>
                </a:ext>
              </a:extLst>
            </p:cNvPr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7" name="Google Shape;8583;p68">
              <a:extLst>
                <a:ext uri="{FF2B5EF4-FFF2-40B4-BE49-F238E27FC236}">
                  <a16:creationId xmlns:a16="http://schemas.microsoft.com/office/drawing/2014/main" id="{BB7C1819-C31C-4C30-B558-5D3C9C8588F6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" name="Google Shape;8584;p68">
              <a:extLst>
                <a:ext uri="{FF2B5EF4-FFF2-40B4-BE49-F238E27FC236}">
                  <a16:creationId xmlns:a16="http://schemas.microsoft.com/office/drawing/2014/main" id="{F6DA3141-2C6C-4F68-9318-DE898DD8B6FE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" name="Google Shape;9533;p69">
            <a:extLst>
              <a:ext uri="{FF2B5EF4-FFF2-40B4-BE49-F238E27FC236}">
                <a16:creationId xmlns:a16="http://schemas.microsoft.com/office/drawing/2014/main" id="{1A5E2002-7033-426D-9139-8E6CCE29F9F2}"/>
              </a:ext>
            </a:extLst>
          </p:cNvPr>
          <p:cNvGrpSpPr/>
          <p:nvPr/>
        </p:nvGrpSpPr>
        <p:grpSpPr>
          <a:xfrm>
            <a:off x="1336073" y="2388204"/>
            <a:ext cx="718756" cy="704456"/>
            <a:chOff x="-60988625" y="3740800"/>
            <a:chExt cx="316650" cy="310350"/>
          </a:xfrm>
          <a:solidFill>
            <a:srgbClr val="006F7E"/>
          </a:solidFill>
        </p:grpSpPr>
        <p:sp>
          <p:nvSpPr>
            <p:cNvPr id="50" name="Google Shape;9534;p69">
              <a:extLst>
                <a:ext uri="{FF2B5EF4-FFF2-40B4-BE49-F238E27FC236}">
                  <a16:creationId xmlns:a16="http://schemas.microsoft.com/office/drawing/2014/main" id="{C26CC1BA-463D-4D2C-BFD9-8DEE6423C5A9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535;p69">
              <a:extLst>
                <a:ext uri="{FF2B5EF4-FFF2-40B4-BE49-F238E27FC236}">
                  <a16:creationId xmlns:a16="http://schemas.microsoft.com/office/drawing/2014/main" id="{CA0D41B0-DACE-4BF0-9B33-035886A44ABF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536;p69">
              <a:extLst>
                <a:ext uri="{FF2B5EF4-FFF2-40B4-BE49-F238E27FC236}">
                  <a16:creationId xmlns:a16="http://schemas.microsoft.com/office/drawing/2014/main" id="{03CE0392-E2B8-4986-A356-DDEC8B9597DB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9572;p69">
            <a:extLst>
              <a:ext uri="{FF2B5EF4-FFF2-40B4-BE49-F238E27FC236}">
                <a16:creationId xmlns:a16="http://schemas.microsoft.com/office/drawing/2014/main" id="{B91DFAB6-D7BB-4B18-BF3F-8F80D7238876}"/>
              </a:ext>
            </a:extLst>
          </p:cNvPr>
          <p:cNvSpPr/>
          <p:nvPr/>
        </p:nvSpPr>
        <p:spPr>
          <a:xfrm>
            <a:off x="10314449" y="2342515"/>
            <a:ext cx="833515" cy="824305"/>
          </a:xfrm>
          <a:custGeom>
            <a:avLst/>
            <a:gdLst/>
            <a:ahLst/>
            <a:cxnLst/>
            <a:rect l="l" t="t" r="r" b="b"/>
            <a:pathLst>
              <a:path w="12760" h="12619" extrusionOk="0">
                <a:moveTo>
                  <a:pt x="10082" y="2190"/>
                </a:moveTo>
                <a:lnTo>
                  <a:pt x="11027" y="2726"/>
                </a:lnTo>
                <a:lnTo>
                  <a:pt x="8948" y="6317"/>
                </a:lnTo>
                <a:lnTo>
                  <a:pt x="8003" y="5781"/>
                </a:lnTo>
                <a:cubicBezTo>
                  <a:pt x="8349" y="5151"/>
                  <a:pt x="9704" y="2820"/>
                  <a:pt x="10082" y="2190"/>
                </a:cubicBezTo>
                <a:close/>
                <a:moveTo>
                  <a:pt x="7813" y="6601"/>
                </a:moveTo>
                <a:lnTo>
                  <a:pt x="8318" y="6916"/>
                </a:lnTo>
                <a:lnTo>
                  <a:pt x="7782" y="7262"/>
                </a:lnTo>
                <a:lnTo>
                  <a:pt x="7813" y="6601"/>
                </a:lnTo>
                <a:close/>
                <a:moveTo>
                  <a:pt x="10554" y="8522"/>
                </a:moveTo>
                <a:cubicBezTo>
                  <a:pt x="10806" y="8522"/>
                  <a:pt x="10964" y="8711"/>
                  <a:pt x="10964" y="8900"/>
                </a:cubicBezTo>
                <a:cubicBezTo>
                  <a:pt x="10964" y="9153"/>
                  <a:pt x="10806" y="9342"/>
                  <a:pt x="10554" y="9342"/>
                </a:cubicBezTo>
                <a:lnTo>
                  <a:pt x="5608" y="9342"/>
                </a:lnTo>
                <a:cubicBezTo>
                  <a:pt x="5356" y="9342"/>
                  <a:pt x="5167" y="9153"/>
                  <a:pt x="5167" y="8900"/>
                </a:cubicBezTo>
                <a:cubicBezTo>
                  <a:pt x="5167" y="8680"/>
                  <a:pt x="5356" y="8522"/>
                  <a:pt x="5608" y="8522"/>
                </a:cubicBezTo>
                <a:close/>
                <a:moveTo>
                  <a:pt x="3088" y="5592"/>
                </a:moveTo>
                <a:cubicBezTo>
                  <a:pt x="3308" y="5592"/>
                  <a:pt x="3497" y="5813"/>
                  <a:pt x="3497" y="6002"/>
                </a:cubicBezTo>
                <a:lnTo>
                  <a:pt x="3497" y="6286"/>
                </a:lnTo>
                <a:cubicBezTo>
                  <a:pt x="3970" y="6443"/>
                  <a:pt x="4348" y="6916"/>
                  <a:pt x="4348" y="7451"/>
                </a:cubicBezTo>
                <a:cubicBezTo>
                  <a:pt x="4348" y="7703"/>
                  <a:pt x="4159" y="7861"/>
                  <a:pt x="3907" y="7861"/>
                </a:cubicBezTo>
                <a:cubicBezTo>
                  <a:pt x="3655" y="7861"/>
                  <a:pt x="3497" y="7640"/>
                  <a:pt x="3497" y="7451"/>
                </a:cubicBezTo>
                <a:cubicBezTo>
                  <a:pt x="3497" y="7231"/>
                  <a:pt x="3308" y="7010"/>
                  <a:pt x="3088" y="7010"/>
                </a:cubicBezTo>
                <a:cubicBezTo>
                  <a:pt x="2836" y="7010"/>
                  <a:pt x="2678" y="7231"/>
                  <a:pt x="2678" y="7451"/>
                </a:cubicBezTo>
                <a:cubicBezTo>
                  <a:pt x="2678" y="7703"/>
                  <a:pt x="3025" y="7924"/>
                  <a:pt x="3340" y="8176"/>
                </a:cubicBezTo>
                <a:cubicBezTo>
                  <a:pt x="3781" y="8491"/>
                  <a:pt x="4348" y="8869"/>
                  <a:pt x="4348" y="9531"/>
                </a:cubicBezTo>
                <a:cubicBezTo>
                  <a:pt x="4348" y="10098"/>
                  <a:pt x="3970" y="10539"/>
                  <a:pt x="3497" y="10728"/>
                </a:cubicBezTo>
                <a:lnTo>
                  <a:pt x="3497" y="11011"/>
                </a:lnTo>
                <a:cubicBezTo>
                  <a:pt x="3497" y="11232"/>
                  <a:pt x="3308" y="11452"/>
                  <a:pt x="3088" y="11452"/>
                </a:cubicBezTo>
                <a:cubicBezTo>
                  <a:pt x="2836" y="11452"/>
                  <a:pt x="2678" y="11232"/>
                  <a:pt x="2678" y="11011"/>
                </a:cubicBezTo>
                <a:lnTo>
                  <a:pt x="2678" y="10728"/>
                </a:lnTo>
                <a:cubicBezTo>
                  <a:pt x="2206" y="10570"/>
                  <a:pt x="1859" y="10098"/>
                  <a:pt x="1859" y="9531"/>
                </a:cubicBezTo>
                <a:cubicBezTo>
                  <a:pt x="1859" y="9310"/>
                  <a:pt x="2048" y="9121"/>
                  <a:pt x="2300" y="9121"/>
                </a:cubicBezTo>
                <a:cubicBezTo>
                  <a:pt x="2521" y="9121"/>
                  <a:pt x="2678" y="9310"/>
                  <a:pt x="2678" y="9531"/>
                </a:cubicBezTo>
                <a:cubicBezTo>
                  <a:pt x="2678" y="9783"/>
                  <a:pt x="2867" y="9940"/>
                  <a:pt x="3088" y="9940"/>
                </a:cubicBezTo>
                <a:cubicBezTo>
                  <a:pt x="3308" y="9940"/>
                  <a:pt x="3497" y="9751"/>
                  <a:pt x="3497" y="9531"/>
                </a:cubicBezTo>
                <a:cubicBezTo>
                  <a:pt x="3497" y="9310"/>
                  <a:pt x="3182" y="9089"/>
                  <a:pt x="2836" y="8837"/>
                </a:cubicBezTo>
                <a:cubicBezTo>
                  <a:pt x="2395" y="8522"/>
                  <a:pt x="1859" y="8113"/>
                  <a:pt x="1859" y="7451"/>
                </a:cubicBezTo>
                <a:cubicBezTo>
                  <a:pt x="1859" y="6916"/>
                  <a:pt x="2206" y="6475"/>
                  <a:pt x="2678" y="6286"/>
                </a:cubicBezTo>
                <a:lnTo>
                  <a:pt x="2678" y="6002"/>
                </a:lnTo>
                <a:cubicBezTo>
                  <a:pt x="2678" y="5750"/>
                  <a:pt x="2867" y="5592"/>
                  <a:pt x="3088" y="5592"/>
                </a:cubicBezTo>
                <a:close/>
                <a:moveTo>
                  <a:pt x="10554" y="11011"/>
                </a:moveTo>
                <a:cubicBezTo>
                  <a:pt x="10806" y="11011"/>
                  <a:pt x="10964" y="11200"/>
                  <a:pt x="10964" y="11452"/>
                </a:cubicBezTo>
                <a:cubicBezTo>
                  <a:pt x="10964" y="11641"/>
                  <a:pt x="10806" y="11830"/>
                  <a:pt x="10554" y="11830"/>
                </a:cubicBezTo>
                <a:lnTo>
                  <a:pt x="5608" y="11830"/>
                </a:lnTo>
                <a:cubicBezTo>
                  <a:pt x="5356" y="11830"/>
                  <a:pt x="5167" y="11641"/>
                  <a:pt x="5167" y="11452"/>
                </a:cubicBezTo>
                <a:cubicBezTo>
                  <a:pt x="5167" y="11200"/>
                  <a:pt x="5356" y="11011"/>
                  <a:pt x="5608" y="11011"/>
                </a:cubicBezTo>
                <a:close/>
                <a:moveTo>
                  <a:pt x="10933" y="1"/>
                </a:moveTo>
                <a:cubicBezTo>
                  <a:pt x="10599" y="1"/>
                  <a:pt x="10280" y="176"/>
                  <a:pt x="10113" y="489"/>
                </a:cubicBezTo>
                <a:lnTo>
                  <a:pt x="7877" y="4395"/>
                </a:lnTo>
                <a:lnTo>
                  <a:pt x="1229" y="4395"/>
                </a:lnTo>
                <a:cubicBezTo>
                  <a:pt x="567" y="4395"/>
                  <a:pt x="0" y="4931"/>
                  <a:pt x="0" y="5592"/>
                </a:cubicBezTo>
                <a:lnTo>
                  <a:pt x="0" y="11389"/>
                </a:lnTo>
                <a:cubicBezTo>
                  <a:pt x="0" y="12051"/>
                  <a:pt x="567" y="12618"/>
                  <a:pt x="1229" y="12618"/>
                </a:cubicBezTo>
                <a:lnTo>
                  <a:pt x="11437" y="12618"/>
                </a:lnTo>
                <a:cubicBezTo>
                  <a:pt x="12098" y="12618"/>
                  <a:pt x="12697" y="12082"/>
                  <a:pt x="12697" y="11389"/>
                </a:cubicBezTo>
                <a:lnTo>
                  <a:pt x="12697" y="5592"/>
                </a:lnTo>
                <a:cubicBezTo>
                  <a:pt x="12602" y="4931"/>
                  <a:pt x="12067" y="4395"/>
                  <a:pt x="11374" y="4395"/>
                </a:cubicBezTo>
                <a:lnTo>
                  <a:pt x="11027" y="4395"/>
                </a:lnTo>
                <a:lnTo>
                  <a:pt x="12476" y="1875"/>
                </a:lnTo>
                <a:cubicBezTo>
                  <a:pt x="12760" y="1402"/>
                  <a:pt x="12602" y="804"/>
                  <a:pt x="12130" y="583"/>
                </a:cubicBezTo>
                <a:lnTo>
                  <a:pt x="11437" y="142"/>
                </a:lnTo>
                <a:cubicBezTo>
                  <a:pt x="11277" y="46"/>
                  <a:pt x="11103" y="1"/>
                  <a:pt x="10933" y="1"/>
                </a:cubicBezTo>
                <a:close/>
              </a:path>
            </a:pathLst>
          </a:custGeom>
          <a:solidFill>
            <a:srgbClr val="006F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046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oogle Shape;5122;p44"/>
          <p:cNvGrpSpPr/>
          <p:nvPr/>
        </p:nvGrpSpPr>
        <p:grpSpPr>
          <a:xfrm>
            <a:off x="1207275" y="2701259"/>
            <a:ext cx="10071201" cy="803471"/>
            <a:chOff x="389150" y="1206975"/>
            <a:chExt cx="4419265" cy="481274"/>
          </a:xfrm>
          <a:solidFill>
            <a:srgbClr val="006264"/>
          </a:solidFill>
        </p:grpSpPr>
        <p:sp>
          <p:nvSpPr>
            <p:cNvPr id="5124" name="Google Shape;5124;p44"/>
            <p:cNvSpPr/>
            <p:nvPr/>
          </p:nvSpPr>
          <p:spPr>
            <a:xfrm>
              <a:off x="3298938" y="1206975"/>
              <a:ext cx="1509477" cy="481274"/>
            </a:xfrm>
            <a:custGeom>
              <a:avLst/>
              <a:gdLst/>
              <a:ahLst/>
              <a:cxnLst/>
              <a:rect l="l" t="t" r="r" b="b"/>
              <a:pathLst>
                <a:path w="19910" h="6348" extrusionOk="0">
                  <a:moveTo>
                    <a:pt x="0" y="0"/>
                  </a:moveTo>
                  <a:lnTo>
                    <a:pt x="1384" y="3174"/>
                  </a:lnTo>
                  <a:lnTo>
                    <a:pt x="0" y="6347"/>
                  </a:lnTo>
                  <a:lnTo>
                    <a:pt x="18526" y="6347"/>
                  </a:lnTo>
                  <a:lnTo>
                    <a:pt x="19909" y="3174"/>
                  </a:lnTo>
                  <a:lnTo>
                    <a:pt x="18526" y="0"/>
                  </a:lnTo>
                  <a:close/>
                </a:path>
              </a:pathLst>
            </a:custGeom>
            <a:solidFill>
              <a:srgbClr val="006264">
                <a:alpha val="7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5" name="Google Shape;5125;p44"/>
            <p:cNvSpPr/>
            <p:nvPr/>
          </p:nvSpPr>
          <p:spPr>
            <a:xfrm>
              <a:off x="1859435" y="1206975"/>
              <a:ext cx="1509477" cy="481274"/>
            </a:xfrm>
            <a:custGeom>
              <a:avLst/>
              <a:gdLst/>
              <a:ahLst/>
              <a:cxnLst/>
              <a:rect l="l" t="t" r="r" b="b"/>
              <a:pathLst>
                <a:path w="19910" h="6348" extrusionOk="0">
                  <a:moveTo>
                    <a:pt x="1" y="0"/>
                  </a:moveTo>
                  <a:lnTo>
                    <a:pt x="1384" y="3174"/>
                  </a:lnTo>
                  <a:lnTo>
                    <a:pt x="1" y="6347"/>
                  </a:lnTo>
                  <a:lnTo>
                    <a:pt x="18526" y="6347"/>
                  </a:lnTo>
                  <a:lnTo>
                    <a:pt x="19910" y="3174"/>
                  </a:lnTo>
                  <a:lnTo>
                    <a:pt x="18526" y="0"/>
                  </a:lnTo>
                  <a:close/>
                </a:path>
              </a:pathLst>
            </a:custGeom>
            <a:solidFill>
              <a:srgbClr val="006264">
                <a:alpha val="85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6" name="Google Shape;5126;p44"/>
            <p:cNvSpPr/>
            <p:nvPr/>
          </p:nvSpPr>
          <p:spPr>
            <a:xfrm>
              <a:off x="389150" y="1206975"/>
              <a:ext cx="1542305" cy="481274"/>
            </a:xfrm>
            <a:custGeom>
              <a:avLst/>
              <a:gdLst/>
              <a:ahLst/>
              <a:cxnLst/>
              <a:rect l="l" t="t" r="r" b="b"/>
              <a:pathLst>
                <a:path w="20343" h="6348" extrusionOk="0">
                  <a:moveTo>
                    <a:pt x="0" y="0"/>
                  </a:moveTo>
                  <a:lnTo>
                    <a:pt x="0" y="6347"/>
                  </a:lnTo>
                  <a:lnTo>
                    <a:pt x="18933" y="6347"/>
                  </a:lnTo>
                  <a:lnTo>
                    <a:pt x="20343" y="3174"/>
                  </a:lnTo>
                  <a:lnTo>
                    <a:pt x="1893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27" name="Google Shape;5127;p44"/>
          <p:cNvSpPr txBox="1">
            <a:spLocks noGrp="1"/>
          </p:cNvSpPr>
          <p:nvPr>
            <p:ph type="title"/>
          </p:nvPr>
        </p:nvSpPr>
        <p:spPr>
          <a:xfrm>
            <a:off x="1060400" y="1191903"/>
            <a:ext cx="10071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" sz="4400" dirty="0">
                <a:solidFill>
                  <a:srgbClr val="006F7E"/>
                </a:solidFill>
              </a:rPr>
              <a:t>Objectives</a:t>
            </a:r>
            <a:endParaRPr sz="4400" dirty="0">
              <a:solidFill>
                <a:srgbClr val="006F7E"/>
              </a:solidFill>
            </a:endParaRPr>
          </a:p>
        </p:txBody>
      </p:sp>
      <p:sp>
        <p:nvSpPr>
          <p:cNvPr id="5128" name="Google Shape;5128;p44"/>
          <p:cNvSpPr txBox="1">
            <a:spLocks noGrp="1"/>
          </p:cNvSpPr>
          <p:nvPr>
            <p:ph type="body" idx="4294967295"/>
          </p:nvPr>
        </p:nvSpPr>
        <p:spPr>
          <a:xfrm>
            <a:off x="2050693" y="2804184"/>
            <a:ext cx="1828800" cy="59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 algn="ctr">
              <a:lnSpc>
                <a:spcPct val="114000"/>
              </a:lnSpc>
              <a:spcBef>
                <a:spcPts val="0"/>
              </a:spcBef>
              <a:buSzPts val="1600"/>
              <a:buNone/>
            </a:pPr>
            <a:r>
              <a:rPr lang="es" b="1" dirty="0">
                <a:solidFill>
                  <a:srgbClr val="FFFFFF"/>
                </a:solidFill>
              </a:rPr>
              <a:t>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5129" name="Google Shape;5129;p44"/>
          <p:cNvSpPr txBox="1">
            <a:spLocks noGrp="1"/>
          </p:cNvSpPr>
          <p:nvPr>
            <p:ph type="body" idx="4294967295"/>
          </p:nvPr>
        </p:nvSpPr>
        <p:spPr>
          <a:xfrm>
            <a:off x="4557953" y="3746203"/>
            <a:ext cx="3135600" cy="910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14000"/>
              </a:lnSpc>
              <a:spcBef>
                <a:spcPts val="0"/>
              </a:spcBef>
              <a:buSzPts val="1600"/>
              <a:buNone/>
            </a:pPr>
            <a:r>
              <a:rPr lang="es" sz="1400" dirty="0">
                <a:latin typeface="Roboto" panose="02000000000000000000" pitchFamily="2" charset="0"/>
                <a:ea typeface="Roboto" panose="02000000000000000000" pitchFamily="2" charset="0"/>
              </a:rPr>
              <a:t>Increase the precision of the diagnosis</a:t>
            </a:r>
            <a:endParaRPr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130" name="Google Shape;5130;p44"/>
          <p:cNvSpPr txBox="1">
            <a:spLocks noGrp="1"/>
          </p:cNvSpPr>
          <p:nvPr>
            <p:ph type="body" idx="4294967295"/>
          </p:nvPr>
        </p:nvSpPr>
        <p:spPr>
          <a:xfrm>
            <a:off x="5407667" y="2804184"/>
            <a:ext cx="1828800" cy="59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 algn="ctr">
              <a:lnSpc>
                <a:spcPct val="114000"/>
              </a:lnSpc>
              <a:spcBef>
                <a:spcPts val="0"/>
              </a:spcBef>
              <a:buSzPts val="1600"/>
              <a:buNone/>
            </a:pPr>
            <a:r>
              <a:rPr lang="es" b="1" dirty="0">
                <a:solidFill>
                  <a:srgbClr val="FFFFFF"/>
                </a:solidFill>
              </a:rPr>
              <a:t>2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5132" name="Google Shape;5132;p44"/>
          <p:cNvSpPr txBox="1">
            <a:spLocks noGrp="1"/>
          </p:cNvSpPr>
          <p:nvPr>
            <p:ph type="body" idx="4294967295"/>
          </p:nvPr>
        </p:nvSpPr>
        <p:spPr>
          <a:xfrm>
            <a:off x="8717875" y="2804200"/>
            <a:ext cx="1828800" cy="59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 algn="ctr">
              <a:lnSpc>
                <a:spcPct val="114000"/>
              </a:lnSpc>
              <a:spcBef>
                <a:spcPts val="0"/>
              </a:spcBef>
              <a:buSzPts val="1600"/>
              <a:buNone/>
            </a:pPr>
            <a:r>
              <a:rPr lang="es" b="1" dirty="0">
                <a:solidFill>
                  <a:srgbClr val="FFFFFF"/>
                </a:solidFill>
              </a:rPr>
              <a:t>3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5134" name="Google Shape;5134;p44"/>
          <p:cNvSpPr txBox="1">
            <a:spLocks noGrp="1"/>
          </p:cNvSpPr>
          <p:nvPr>
            <p:ph type="body" idx="4294967295"/>
          </p:nvPr>
        </p:nvSpPr>
        <p:spPr>
          <a:xfrm>
            <a:off x="1207275" y="3746205"/>
            <a:ext cx="3135600" cy="910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14000"/>
              </a:lnSpc>
              <a:spcBef>
                <a:spcPts val="0"/>
              </a:spcBef>
              <a:buSzPts val="1600"/>
              <a:buNone/>
            </a:pPr>
            <a:r>
              <a:rPr lang="es" sz="1400" dirty="0">
                <a:latin typeface="Roboto" panose="02000000000000000000" pitchFamily="2" charset="0"/>
                <a:ea typeface="Roboto" panose="02000000000000000000" pitchFamily="2" charset="0"/>
              </a:rPr>
              <a:t>Automate the diagnosis</a:t>
            </a:r>
            <a:endParaRPr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135" name="Google Shape;5135;p44"/>
          <p:cNvSpPr txBox="1">
            <a:spLocks noGrp="1"/>
          </p:cNvSpPr>
          <p:nvPr>
            <p:ph type="body" idx="4294967295"/>
          </p:nvPr>
        </p:nvSpPr>
        <p:spPr>
          <a:xfrm>
            <a:off x="7997948" y="3746203"/>
            <a:ext cx="3133652" cy="910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14000"/>
              </a:lnSpc>
              <a:spcBef>
                <a:spcPts val="0"/>
              </a:spcBef>
              <a:buSzPts val="1600"/>
              <a:buNone/>
            </a:pPr>
            <a:r>
              <a:rPr lang="es" sz="1400" dirty="0">
                <a:latin typeface="Roboto" panose="02000000000000000000" pitchFamily="2" charset="0"/>
                <a:ea typeface="Roboto" panose="02000000000000000000" pitchFamily="2" charset="0"/>
              </a:rPr>
              <a:t>Stabilize the diagnosis precision at above 65% (profitable)</a:t>
            </a:r>
            <a:endParaRPr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5136" name="Google Shape;5136;p44"/>
          <p:cNvCxnSpPr/>
          <p:nvPr/>
        </p:nvCxnSpPr>
        <p:spPr>
          <a:xfrm>
            <a:off x="1293567" y="4742641"/>
            <a:ext cx="499200" cy="0"/>
          </a:xfrm>
          <a:prstGeom prst="straightConnector1">
            <a:avLst/>
          </a:prstGeom>
          <a:noFill/>
          <a:ln w="38100" cap="flat" cmpd="sng">
            <a:solidFill>
              <a:srgbClr val="19344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37" name="Google Shape;5137;p44"/>
          <p:cNvCxnSpPr>
            <a:cxnSpLocks/>
          </p:cNvCxnSpPr>
          <p:nvPr/>
        </p:nvCxnSpPr>
        <p:spPr>
          <a:xfrm>
            <a:off x="4649393" y="4742641"/>
            <a:ext cx="499200" cy="0"/>
          </a:xfrm>
          <a:prstGeom prst="straightConnector1">
            <a:avLst/>
          </a:prstGeom>
          <a:noFill/>
          <a:ln w="38100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38" name="Google Shape;5138;p44"/>
          <p:cNvCxnSpPr>
            <a:cxnSpLocks/>
          </p:cNvCxnSpPr>
          <p:nvPr/>
        </p:nvCxnSpPr>
        <p:spPr>
          <a:xfrm>
            <a:off x="8089388" y="4742641"/>
            <a:ext cx="499200" cy="0"/>
          </a:xfrm>
          <a:prstGeom prst="straightConnector1">
            <a:avLst/>
          </a:prstGeom>
          <a:noFill/>
          <a:ln w="38100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" name="Imagem 16">
            <a:extLst>
              <a:ext uri="{FF2B5EF4-FFF2-40B4-BE49-F238E27FC236}">
                <a16:creationId xmlns:a16="http://schemas.microsoft.com/office/drawing/2014/main" id="{63F542F6-9886-4FF9-8154-181467EA87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5702" y="5767255"/>
            <a:ext cx="946298" cy="946298"/>
          </a:xfrm>
          <a:prstGeom prst="rect">
            <a:avLst/>
          </a:prstGeom>
          <a:effectLst>
            <a:glow>
              <a:schemeClr val="accent1"/>
            </a:glo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0CA518-E27C-40FF-ADC1-18666DBD0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>
                <a:solidFill>
                  <a:srgbClr val="006F7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Proposed Solution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D5841D-AE9E-4057-89F0-692A40693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252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Analyze the current given diagnoses data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252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Create hypotheses to explain why a patient will or won’t have a CVD with the company’s data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252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Validate or refute each hypothesis with data analysis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252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Create a Machine Learning model to predict whether or not the patient will have a CVD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1DAC2D2-9FB8-4880-9732-CA29C977B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5702" y="5767255"/>
            <a:ext cx="946298" cy="946298"/>
          </a:xfrm>
          <a:prstGeom prst="rect">
            <a:avLst/>
          </a:prstGeom>
          <a:effectLst>
            <a:glow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3698956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0CA518-E27C-40FF-ADC1-18666DBD0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>
                <a:solidFill>
                  <a:srgbClr val="006F7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Cardio Catch Diseases Data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D5841D-AE9E-4057-89F0-692A40693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80347"/>
            <a:ext cx="10515600" cy="3097249"/>
          </a:xfrm>
        </p:spPr>
        <p:txBody>
          <a:bodyPr numCol="2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600" b="1" i="0" dirty="0">
                <a:solidFill>
                  <a:srgbClr val="0025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12 features</a:t>
            </a:r>
          </a:p>
          <a:p>
            <a:pPr lvl="1">
              <a:lnSpc>
                <a:spcPct val="150000"/>
              </a:lnSpc>
            </a:pPr>
            <a:r>
              <a:rPr lang="en-US" sz="1600" b="1" i="0" dirty="0">
                <a:solidFill>
                  <a:srgbClr val="0025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Age </a:t>
            </a:r>
          </a:p>
          <a:p>
            <a:pPr lvl="1">
              <a:lnSpc>
                <a:spcPct val="150000"/>
              </a:lnSpc>
            </a:pPr>
            <a:r>
              <a:rPr lang="en-US" sz="1600" b="1" i="0" dirty="0">
                <a:solidFill>
                  <a:srgbClr val="0025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Height </a:t>
            </a:r>
          </a:p>
          <a:p>
            <a:pPr lvl="1">
              <a:lnSpc>
                <a:spcPct val="150000"/>
              </a:lnSpc>
            </a:pPr>
            <a:r>
              <a:rPr lang="en-US" sz="1600" b="1" i="0" dirty="0">
                <a:solidFill>
                  <a:srgbClr val="0025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Weight </a:t>
            </a:r>
          </a:p>
          <a:p>
            <a:pPr lvl="1">
              <a:lnSpc>
                <a:spcPct val="150000"/>
              </a:lnSpc>
            </a:pPr>
            <a:r>
              <a:rPr lang="en-US" sz="1600" b="1" i="0" dirty="0">
                <a:solidFill>
                  <a:srgbClr val="0025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Gender </a:t>
            </a:r>
          </a:p>
          <a:p>
            <a:pPr lvl="1">
              <a:lnSpc>
                <a:spcPct val="150000"/>
              </a:lnSpc>
            </a:pPr>
            <a:r>
              <a:rPr lang="en-US" sz="1600" b="1" i="0" dirty="0">
                <a:solidFill>
                  <a:srgbClr val="0025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Systolic blood pressure </a:t>
            </a:r>
          </a:p>
          <a:p>
            <a:pPr lvl="1">
              <a:lnSpc>
                <a:spcPct val="150000"/>
              </a:lnSpc>
            </a:pPr>
            <a:r>
              <a:rPr lang="en-US" sz="1600" b="1" i="0" dirty="0">
                <a:solidFill>
                  <a:srgbClr val="0025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Diastolic blood pressure </a:t>
            </a:r>
          </a:p>
          <a:p>
            <a:pPr lvl="1">
              <a:lnSpc>
                <a:spcPct val="150000"/>
              </a:lnSpc>
            </a:pPr>
            <a:endParaRPr lang="en-US" sz="1600" b="1" i="0" dirty="0">
              <a:solidFill>
                <a:srgbClr val="00252A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sz="1600" b="1" i="0" dirty="0">
                <a:solidFill>
                  <a:srgbClr val="0025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Cholesterol</a:t>
            </a:r>
          </a:p>
          <a:p>
            <a:pPr lvl="1">
              <a:lnSpc>
                <a:spcPct val="150000"/>
              </a:lnSpc>
            </a:pPr>
            <a:r>
              <a:rPr lang="en-US" sz="1600" b="1" i="0" dirty="0">
                <a:solidFill>
                  <a:srgbClr val="0025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Glucose</a:t>
            </a:r>
          </a:p>
          <a:p>
            <a:pPr lvl="1">
              <a:lnSpc>
                <a:spcPct val="150000"/>
              </a:lnSpc>
            </a:pPr>
            <a:r>
              <a:rPr lang="en-US" sz="1600" b="1" i="0" dirty="0">
                <a:solidFill>
                  <a:srgbClr val="0025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Smoking </a:t>
            </a:r>
          </a:p>
          <a:p>
            <a:pPr lvl="1">
              <a:lnSpc>
                <a:spcPct val="150000"/>
              </a:lnSpc>
            </a:pPr>
            <a:r>
              <a:rPr lang="en-US" sz="1600" b="1" dirty="0">
                <a:solidFill>
                  <a:srgbClr val="00252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1600" b="1" i="0" dirty="0">
                <a:solidFill>
                  <a:srgbClr val="0025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lcohol intake </a:t>
            </a:r>
          </a:p>
          <a:p>
            <a:pPr lvl="1">
              <a:lnSpc>
                <a:spcPct val="150000"/>
              </a:lnSpc>
            </a:pPr>
            <a:r>
              <a:rPr lang="en-US" sz="1600" b="1" i="0" dirty="0">
                <a:solidFill>
                  <a:srgbClr val="0025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Physical activity</a:t>
            </a:r>
          </a:p>
          <a:p>
            <a:pPr lvl="1">
              <a:lnSpc>
                <a:spcPct val="150000"/>
              </a:lnSpc>
            </a:pPr>
            <a:r>
              <a:rPr lang="en-US" sz="1600" b="1" i="0" dirty="0">
                <a:solidFill>
                  <a:srgbClr val="0025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Presence or absence of cardiovascular disease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1DAC2D2-9FB8-4880-9732-CA29C977B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5702" y="5767255"/>
            <a:ext cx="946298" cy="946298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51E5CD4-E831-460C-94E4-DC70AAB60209}"/>
              </a:ext>
            </a:extLst>
          </p:cNvPr>
          <p:cNvSpPr txBox="1"/>
          <p:nvPr/>
        </p:nvSpPr>
        <p:spPr>
          <a:xfrm>
            <a:off x="838200" y="1658209"/>
            <a:ext cx="10515599" cy="420628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1" i="0">
                <a:solidFill>
                  <a:srgbClr val="0025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685800" lvl="1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i="0">
                <a:solidFill>
                  <a:srgbClr val="0025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70,000 given diagnoses (68,743 diagnoses without typos)</a:t>
            </a:r>
          </a:p>
        </p:txBody>
      </p:sp>
    </p:spTree>
    <p:extLst>
      <p:ext uri="{BB962C8B-B14F-4D97-AF65-F5344CB8AC3E}">
        <p14:creationId xmlns:p14="http://schemas.microsoft.com/office/powerpoint/2010/main" val="2304115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0CA518-E27C-40FF-ADC1-18666DBD0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>
                <a:solidFill>
                  <a:srgbClr val="006F7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Hypotheses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D5841D-AE9E-4057-89F0-692A40693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600" b="1" i="0" dirty="0">
                <a:solidFill>
                  <a:srgbClr val="0025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People with high blood pressure (hypertension) are more likely to have/develop CVD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600" b="1" i="0" dirty="0">
                <a:solidFill>
                  <a:srgbClr val="0025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People that smokes are more likely to have/develop CVD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600" b="1" i="0" dirty="0">
                <a:solidFill>
                  <a:srgbClr val="0025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People with high cholesterol are more likely to have/develop CVD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600" b="1" i="0" dirty="0">
                <a:solidFill>
                  <a:srgbClr val="0025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People with high glucose levels (diabetes) are more likely to have/develop CVD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600" b="1" i="0" dirty="0">
                <a:solidFill>
                  <a:srgbClr val="0025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People that doesn't exercise regularly are more likely to have/develop CVD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600" b="1" i="0" dirty="0">
                <a:solidFill>
                  <a:srgbClr val="0025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People with higher Body Mass Index (overweight and obese) are more likely to have/develop CVD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600" b="1" i="0" dirty="0">
                <a:solidFill>
                  <a:srgbClr val="0025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Older people are more likely to have/develop CVD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600" b="1" i="0" dirty="0">
                <a:solidFill>
                  <a:srgbClr val="0025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Men are more likely to have/develop CVD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600" b="1" i="0" dirty="0">
                <a:solidFill>
                  <a:srgbClr val="0025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People that drinks alcohol are more likely to have/develop CV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1DAC2D2-9FB8-4880-9732-CA29C977B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5702" y="5767255"/>
            <a:ext cx="946298" cy="946298"/>
          </a:xfrm>
          <a:prstGeom prst="rect">
            <a:avLst/>
          </a:prstGeom>
          <a:effectLst>
            <a:glow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378617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E635B4-5569-4C80-BE9A-F6E904BF72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997200"/>
            <a:ext cx="12192000" cy="863600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 anchor="ctr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Hypertension</a:t>
            </a:r>
          </a:p>
        </p:txBody>
      </p:sp>
    </p:spTree>
    <p:extLst>
      <p:ext uri="{BB962C8B-B14F-4D97-AF65-F5344CB8AC3E}">
        <p14:creationId xmlns:p14="http://schemas.microsoft.com/office/powerpoint/2010/main" val="320526083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1979</TotalTime>
  <Words>560</Words>
  <Application>Microsoft Office PowerPoint</Application>
  <PresentationFormat>Widescreen</PresentationFormat>
  <Paragraphs>116</Paragraphs>
  <Slides>33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Roboto</vt:lpstr>
      <vt:lpstr>Tema do Office</vt:lpstr>
      <vt:lpstr>Cardio Catch Diseases Henrique Issamu Umeda - 2021</vt:lpstr>
      <vt:lpstr>Cardio Catch Diseases </vt:lpstr>
      <vt:lpstr>CVD Risk Factors</vt:lpstr>
      <vt:lpstr>Apresentação do PowerPoint</vt:lpstr>
      <vt:lpstr>Objectives</vt:lpstr>
      <vt:lpstr>Proposed Solution</vt:lpstr>
      <vt:lpstr>Cardio Catch Diseases Data</vt:lpstr>
      <vt:lpstr>Hypotheses</vt:lpstr>
      <vt:lpstr>Hypertension</vt:lpstr>
      <vt:lpstr>Apresentação do PowerPoint</vt:lpstr>
      <vt:lpstr>Smoking</vt:lpstr>
      <vt:lpstr>Apresentação do PowerPoint</vt:lpstr>
      <vt:lpstr>Dyslipidemia  (Cholesterol)</vt:lpstr>
      <vt:lpstr>Apresentação do PowerPoint</vt:lpstr>
      <vt:lpstr>Diabetes  (glucose)</vt:lpstr>
      <vt:lpstr>Apresentação do PowerPoint</vt:lpstr>
      <vt:lpstr>Physical Inactivity</vt:lpstr>
      <vt:lpstr>Apresentação do PowerPoint</vt:lpstr>
      <vt:lpstr>Body Mass Index</vt:lpstr>
      <vt:lpstr>Apresentação do PowerPoint</vt:lpstr>
      <vt:lpstr>Age</vt:lpstr>
      <vt:lpstr>Apresentação do PowerPoint</vt:lpstr>
      <vt:lpstr>Gender</vt:lpstr>
      <vt:lpstr>Apresentação do PowerPoint</vt:lpstr>
      <vt:lpstr>Alcohol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Next Steps</vt:lpstr>
      <vt:lpstr>Data</vt:lpstr>
      <vt:lpstr>Henrique Issamu Umeda      issamuumeda@gmail.com       /henriqueissamu       /henriqueumeda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Wine-Food Pilot Campaign Data Analysis</dc:title>
  <dc:creator>Issamu Umeda</dc:creator>
  <cp:lastModifiedBy>Issamu Umeda</cp:lastModifiedBy>
  <cp:revision>8</cp:revision>
  <dcterms:created xsi:type="dcterms:W3CDTF">2021-10-07T14:45:12Z</dcterms:created>
  <dcterms:modified xsi:type="dcterms:W3CDTF">2021-11-04T21:04:02Z</dcterms:modified>
</cp:coreProperties>
</file>